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26" r:id="rId3"/>
    <p:sldId id="300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329" r:id="rId12"/>
    <p:sldId id="330" r:id="rId13"/>
    <p:sldId id="315" r:id="rId14"/>
    <p:sldId id="301" r:id="rId15"/>
    <p:sldId id="287" r:id="rId16"/>
    <p:sldId id="267" r:id="rId17"/>
    <p:sldId id="290" r:id="rId18"/>
    <p:sldId id="294" r:id="rId19"/>
    <p:sldId id="291" r:id="rId20"/>
    <p:sldId id="288" r:id="rId21"/>
    <p:sldId id="289" r:id="rId22"/>
    <p:sldId id="297" r:id="rId23"/>
    <p:sldId id="299" r:id="rId24"/>
    <p:sldId id="324" r:id="rId25"/>
    <p:sldId id="302" r:id="rId26"/>
    <p:sldId id="303" r:id="rId27"/>
    <p:sldId id="304" r:id="rId28"/>
    <p:sldId id="305" r:id="rId29"/>
    <p:sldId id="306" r:id="rId30"/>
    <p:sldId id="307" r:id="rId31"/>
    <p:sldId id="309" r:id="rId32"/>
    <p:sldId id="310" r:id="rId33"/>
    <p:sldId id="318" r:id="rId34"/>
    <p:sldId id="319" r:id="rId35"/>
    <p:sldId id="317" r:id="rId36"/>
    <p:sldId id="32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32" autoAdjust="0"/>
  </p:normalViewPr>
  <p:slideViewPr>
    <p:cSldViewPr>
      <p:cViewPr>
        <p:scale>
          <a:sx n="75" d="100"/>
          <a:sy n="75" d="100"/>
        </p:scale>
        <p:origin x="-1090" y="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D050B-F65F-45FF-9D0A-4AB7E165A97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9EC54-AAB3-4710-8122-F7178986F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C74A1B"/>
              </a:gs>
              <a:gs pos="100000">
                <a:srgbClr val="FF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5" y="-279400"/>
            <a:ext cx="2425700" cy="2425700"/>
          </a:xfrm>
          <a:prstGeom prst="ellipse">
            <a:avLst/>
          </a:prstGeom>
          <a:solidFill>
            <a:schemeClr val="bg1">
              <a:alpha val="7001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3" y="719138"/>
            <a:ext cx="1711325" cy="1711325"/>
          </a:xfrm>
          <a:prstGeom prst="ellipse">
            <a:avLst/>
          </a:prstGeom>
          <a:solidFill>
            <a:schemeClr val="bg1">
              <a:alpha val="14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0" y="1860550"/>
            <a:ext cx="1139825" cy="1139825"/>
          </a:xfrm>
          <a:prstGeom prst="ellipse">
            <a:avLst/>
          </a:prstGeom>
          <a:solidFill>
            <a:schemeClr val="bg1">
              <a:alpha val="2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3463" y="862013"/>
            <a:ext cx="4808537" cy="1751012"/>
          </a:xfrm>
        </p:spPr>
        <p:txBody>
          <a:bodyPr lIns="0" rIns="0"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3463" y="33528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157" name="Picture 13" descr="logo with t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4850" y="5570538"/>
            <a:ext cx="31384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lite border 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</p:spPr>
      </p:pic>
      <p:pic>
        <p:nvPicPr>
          <p:cNvPr id="6162" name="Picture 18" descr="lite border 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15125"/>
            <a:ext cx="9144000" cy="142875"/>
          </a:xfrm>
          <a:prstGeom prst="rect">
            <a:avLst/>
          </a:prstGeom>
          <a:noFill/>
        </p:spPr>
      </p:pic>
      <p:pic>
        <p:nvPicPr>
          <p:cNvPr id="6163" name="Picture 19" descr="lite border lef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6088" cy="6858000"/>
          </a:xfrm>
          <a:prstGeom prst="rect">
            <a:avLst/>
          </a:prstGeom>
          <a:noFill/>
        </p:spPr>
      </p:pic>
      <p:pic>
        <p:nvPicPr>
          <p:cNvPr id="6164" name="Picture 20" descr="lite border righ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7913" y="0"/>
            <a:ext cx="446087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6200" y="147638"/>
            <a:ext cx="1997075" cy="599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7638"/>
            <a:ext cx="5838825" cy="599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36750"/>
            <a:ext cx="3775075" cy="420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6750"/>
            <a:ext cx="3775075" cy="420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gradFill rotWithShape="1">
            <a:gsLst>
              <a:gs pos="0">
                <a:srgbClr val="C74A1B"/>
              </a:gs>
              <a:gs pos="100000">
                <a:srgbClr val="FF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47638"/>
            <a:ext cx="698976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74A1B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36750"/>
            <a:ext cx="7702550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4" name="Picture 10" descr="logo white 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6675" y="628650"/>
            <a:ext cx="9969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lite border to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effectLst/>
        </p:spPr>
      </p:pic>
      <p:pic>
        <p:nvPicPr>
          <p:cNvPr id="1036" name="Picture 12" descr="lite border botto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715125"/>
            <a:ext cx="9144000" cy="142875"/>
          </a:xfrm>
          <a:prstGeom prst="rect">
            <a:avLst/>
          </a:prstGeom>
          <a:noFill/>
        </p:spPr>
      </p:pic>
      <p:pic>
        <p:nvPicPr>
          <p:cNvPr id="1037" name="Picture 13" descr="lite border lef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446088" cy="6858000"/>
          </a:xfrm>
          <a:prstGeom prst="rect">
            <a:avLst/>
          </a:prstGeom>
          <a:noFill/>
        </p:spPr>
      </p:pic>
      <p:pic>
        <p:nvPicPr>
          <p:cNvPr id="1038" name="Picture 14" descr="lite border righ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697913" y="0"/>
            <a:ext cx="446087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9pPr>
    </p:titleStyle>
    <p:bodyStyle>
      <a:lvl1pPr marL="238125" indent="-225425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900" b="1">
          <a:solidFill>
            <a:schemeClr val="tx1"/>
          </a:solidFill>
          <a:latin typeface="+mn-lt"/>
        </a:defRPr>
      </a:lvl2pPr>
      <a:lvl3pPr marL="1150938" indent="-223838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700" b="1">
          <a:solidFill>
            <a:schemeClr val="tx1"/>
          </a:solidFill>
          <a:latin typeface="+mn-lt"/>
        </a:defRPr>
      </a:lvl3pPr>
      <a:lvl4pPr marL="1608138" indent="-223838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500" b="1">
          <a:solidFill>
            <a:schemeClr val="tx1"/>
          </a:solidFill>
          <a:latin typeface="+mn-lt"/>
        </a:defRPr>
      </a:lvl4pPr>
      <a:lvl5pPr marL="20637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863" y="862013"/>
            <a:ext cx="5265738" cy="1751012"/>
          </a:xfrm>
        </p:spPr>
        <p:txBody>
          <a:bodyPr/>
          <a:lstStyle/>
          <a:p>
            <a:r>
              <a:rPr lang="en-US" dirty="0" smtClean="0"/>
              <a:t>WebDewey Number Building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additional “User terms” </a:t>
            </a:r>
            <a:br>
              <a:rPr lang="en-US" dirty="0" smtClean="0"/>
            </a:br>
            <a:r>
              <a:rPr lang="en-US" dirty="0" smtClean="0"/>
              <a:t>Click Add to create set chosen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447800"/>
            <a:ext cx="8763000" cy="518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Save action</a:t>
            </a:r>
            <a:br>
              <a:rPr lang="en-US" dirty="0" smtClean="0"/>
            </a:br>
            <a:r>
              <a:rPr lang="en-US" dirty="0" smtClean="0"/>
              <a:t>New terms selected as caption</a:t>
            </a:r>
            <a:br>
              <a:rPr lang="en-US" dirty="0" smtClean="0"/>
            </a:br>
            <a:r>
              <a:rPr lang="en-US" dirty="0" smtClean="0"/>
              <a:t>Personal visibility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458200" cy="525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be contributed to Dewey Editors</a:t>
            </a:r>
            <a:br>
              <a:rPr lang="en-US" dirty="0" smtClean="0"/>
            </a:br>
            <a:r>
              <a:rPr lang="en-US" dirty="0" smtClean="0"/>
              <a:t>Note placement in hierarchy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398" y="1473122"/>
            <a:ext cx="6425205" cy="508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building 636.820207 &amp; adding terms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20725" y="2245360"/>
          <a:ext cx="7702552" cy="3241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25638"/>
                <a:gridCol w="1087437"/>
                <a:gridCol w="1981200"/>
                <a:gridCol w="27082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Action</a:t>
                      </a:r>
                      <a:endParaRPr 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Click</a:t>
                      </a:r>
                      <a:endParaRPr 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Number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built</a:t>
                      </a:r>
                      <a:r>
                        <a:rPr lang="en-US" sz="1600" baseline="0" dirty="0" smtClean="0">
                          <a:solidFill>
                            <a:schemeClr val="accent2"/>
                          </a:solidFill>
                        </a:rPr>
                        <a:t> so far</a:t>
                      </a:r>
                      <a:endParaRPr 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Caption of last number/notation added</a:t>
                      </a:r>
                      <a:endParaRPr lang="en-US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 to 636.82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636.82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Shorthair cats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 to T1—0207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636.820207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Humorous</a:t>
                      </a:r>
                      <a:r>
                        <a:rPr lang="en-US" baseline="0" dirty="0" smtClean="0"/>
                        <a:t> treatment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Result 636.820207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636.820207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Shorthair</a:t>
                      </a:r>
                      <a:r>
                        <a:rPr lang="en-US" baseline="0" dirty="0" smtClean="0"/>
                        <a:t> cats—humorous treatment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Select user terms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636.820207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Shorthair</a:t>
                      </a:r>
                      <a:r>
                        <a:rPr lang="en-US" baseline="0" dirty="0" smtClean="0"/>
                        <a:t> cats—cartoons—humor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Set as</a:t>
                      </a:r>
                      <a:r>
                        <a:rPr lang="en-US" baseline="0" dirty="0" smtClean="0"/>
                        <a:t> caption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 as caption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636.820207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Shorthair cats—cartoons—humor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new number for labor economics in Peru</a:t>
            </a:r>
          </a:p>
          <a:p>
            <a:r>
              <a:rPr lang="en-US" dirty="0" smtClean="0"/>
              <a:t>Start with the base number</a:t>
            </a:r>
          </a:p>
          <a:p>
            <a:r>
              <a:rPr lang="en-US" dirty="0" smtClean="0"/>
              <a:t>Add standard subdivision</a:t>
            </a:r>
          </a:p>
          <a:p>
            <a:r>
              <a:rPr lang="en-US" dirty="0" smtClean="0"/>
              <a:t>Add user terms </a:t>
            </a:r>
          </a:p>
          <a:p>
            <a:r>
              <a:rPr lang="en-US" dirty="0" smtClean="0"/>
              <a:t>Save for institutional or personal use and contribute to Dewey editors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base number</a:t>
            </a:r>
            <a:br>
              <a:rPr lang="en-US" dirty="0" smtClean="0"/>
            </a:br>
            <a:r>
              <a:rPr lang="en-US" dirty="0" smtClean="0"/>
              <a:t>Click Start in the “Create built number” box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679" b="-1190"/>
          <a:stretch>
            <a:fillRect/>
          </a:stretch>
        </p:blipFill>
        <p:spPr bwMode="auto">
          <a:xfrm>
            <a:off x="691521" y="1524000"/>
            <a:ext cx="776095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Start action (1)</a:t>
            </a:r>
            <a:br>
              <a:rPr lang="en-US" dirty="0" smtClean="0"/>
            </a:br>
            <a:r>
              <a:rPr lang="en-US" dirty="0" smtClean="0"/>
              <a:t>Standard subdivisions displayed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39" b="5747"/>
          <a:stretch>
            <a:fillRect/>
          </a:stretch>
        </p:blipFill>
        <p:spPr bwMode="auto">
          <a:xfrm>
            <a:off x="925438" y="1554480"/>
            <a:ext cx="7293124" cy="499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standard subdivision T1—093-T1—099  </a:t>
            </a:r>
            <a:br>
              <a:rPr lang="en-US" dirty="0" smtClean="0"/>
            </a:br>
            <a:r>
              <a:rPr lang="en-US" dirty="0" smtClean="0"/>
              <a:t>Click Add</a:t>
            </a:r>
            <a:br>
              <a:rPr lang="en-US" dirty="0" smtClean="0"/>
            </a:br>
            <a:r>
              <a:rPr lang="en-US" dirty="0" smtClean="0"/>
              <a:t>See results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568" y="1752600"/>
            <a:ext cx="8710865" cy="44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hierarchy</a:t>
            </a:r>
            <a:br>
              <a:rPr lang="en-US" dirty="0" smtClean="0"/>
            </a:br>
            <a:r>
              <a:rPr lang="en-US" dirty="0" smtClean="0"/>
              <a:t>Click on country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14" r="45161" b="5534"/>
          <a:stretch>
            <a:fillRect/>
          </a:stretch>
        </p:blipFill>
        <p:spPr bwMode="auto">
          <a:xfrm>
            <a:off x="228600" y="1752600"/>
            <a:ext cx="868680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Select country</a:t>
            </a:r>
            <a:br>
              <a:rPr lang="en-US" dirty="0" smtClean="0"/>
            </a:br>
            <a:r>
              <a:rPr lang="en-US" dirty="0" smtClean="0"/>
              <a:t>Click Add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724025"/>
            <a:ext cx="80676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89763" cy="1284287"/>
          </a:xfrm>
        </p:spPr>
        <p:txBody>
          <a:bodyPr/>
          <a:lstStyle/>
          <a:p>
            <a:r>
              <a:rPr lang="en-US" dirty="0" smtClean="0"/>
              <a:t>Overall workflow</a:t>
            </a:r>
            <a:endParaRPr lang="en-US" dirty="0"/>
          </a:p>
        </p:txBody>
      </p:sp>
      <p:grpSp>
        <p:nvGrpSpPr>
          <p:cNvPr id="3" name="Group 195"/>
          <p:cNvGrpSpPr/>
          <p:nvPr/>
        </p:nvGrpSpPr>
        <p:grpSpPr>
          <a:xfrm>
            <a:off x="352825" y="1598525"/>
            <a:ext cx="8435029" cy="4954675"/>
            <a:chOff x="352825" y="1598525"/>
            <a:chExt cx="8435029" cy="4954675"/>
          </a:xfrm>
        </p:grpSpPr>
        <p:grpSp>
          <p:nvGrpSpPr>
            <p:cNvPr id="4" name="Group 2"/>
            <p:cNvGrpSpPr/>
            <p:nvPr/>
          </p:nvGrpSpPr>
          <p:grpSpPr>
            <a:xfrm>
              <a:off x="1457737" y="2385584"/>
              <a:ext cx="372899" cy="91440"/>
              <a:chOff x="1110723" y="1152473"/>
              <a:chExt cx="372899" cy="91440"/>
            </a:xfrm>
          </p:grpSpPr>
          <p:sp>
            <p:nvSpPr>
              <p:cNvPr id="94" name="Straight Connector 3"/>
              <p:cNvSpPr/>
              <p:nvPr/>
            </p:nvSpPr>
            <p:spPr>
              <a:xfrm>
                <a:off x="1110723" y="1152473"/>
                <a:ext cx="372899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5720"/>
                    </a:moveTo>
                    <a:lnTo>
                      <a:pt x="372899" y="45720"/>
                    </a:lnTo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5" name="Straight Connector 4"/>
              <p:cNvSpPr/>
              <p:nvPr/>
            </p:nvSpPr>
            <p:spPr>
              <a:xfrm>
                <a:off x="1287085" y="1196173"/>
                <a:ext cx="20174" cy="4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/>
              </a:p>
            </p:txBody>
          </p:sp>
        </p:grpSp>
        <p:grpSp>
          <p:nvGrpSpPr>
            <p:cNvPr id="5" name="Group 3"/>
            <p:cNvGrpSpPr/>
            <p:nvPr/>
          </p:nvGrpSpPr>
          <p:grpSpPr>
            <a:xfrm>
              <a:off x="352825" y="1905000"/>
              <a:ext cx="1106711" cy="1052607"/>
              <a:chOff x="5811" y="671889"/>
              <a:chExt cx="1106711" cy="1052607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5811" y="671889"/>
                <a:ext cx="1106711" cy="1052607"/>
              </a:xfrm>
              <a:prstGeom prst="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3" name="Rectangle 92"/>
              <p:cNvSpPr/>
              <p:nvPr/>
            </p:nvSpPr>
            <p:spPr>
              <a:xfrm>
                <a:off x="5811" y="671889"/>
                <a:ext cx="1106711" cy="1052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Find starting number/span with add instruction, else find base number</a:t>
                </a:r>
                <a:endParaRPr lang="en-US" sz="1200" kern="1200" dirty="0"/>
              </a:p>
            </p:txBody>
          </p:sp>
        </p:grpSp>
        <p:grpSp>
          <p:nvGrpSpPr>
            <p:cNvPr id="6" name="Group 4"/>
            <p:cNvGrpSpPr/>
            <p:nvPr/>
          </p:nvGrpSpPr>
          <p:grpSpPr>
            <a:xfrm>
              <a:off x="2708515" y="2385584"/>
              <a:ext cx="372899" cy="91440"/>
              <a:chOff x="2361501" y="1152473"/>
              <a:chExt cx="372899" cy="91440"/>
            </a:xfrm>
          </p:grpSpPr>
          <p:sp>
            <p:nvSpPr>
              <p:cNvPr id="90" name="Straight Connector 7"/>
              <p:cNvSpPr/>
              <p:nvPr/>
            </p:nvSpPr>
            <p:spPr>
              <a:xfrm>
                <a:off x="2361501" y="1152473"/>
                <a:ext cx="372899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5720"/>
                    </a:moveTo>
                    <a:lnTo>
                      <a:pt x="372899" y="45720"/>
                    </a:lnTo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1" name="Straight Connector 8"/>
              <p:cNvSpPr/>
              <p:nvPr/>
            </p:nvSpPr>
            <p:spPr>
              <a:xfrm>
                <a:off x="2537863" y="1196173"/>
                <a:ext cx="20174" cy="4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/>
              </a:p>
            </p:txBody>
          </p:sp>
        </p:grpSp>
        <p:grpSp>
          <p:nvGrpSpPr>
            <p:cNvPr id="7" name="Group 5"/>
            <p:cNvGrpSpPr/>
            <p:nvPr/>
          </p:nvGrpSpPr>
          <p:grpSpPr>
            <a:xfrm>
              <a:off x="1863036" y="1905000"/>
              <a:ext cx="847278" cy="1052607"/>
              <a:chOff x="1516022" y="671889"/>
              <a:chExt cx="847278" cy="1052607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516022" y="671889"/>
                <a:ext cx="847278" cy="1052607"/>
              </a:xfrm>
              <a:prstGeom prst="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9" name="Rectangle 88"/>
              <p:cNvSpPr/>
              <p:nvPr/>
            </p:nvSpPr>
            <p:spPr>
              <a:xfrm>
                <a:off x="1516022" y="671889"/>
                <a:ext cx="847278" cy="1052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Click Start/Add</a:t>
                </a:r>
                <a:endParaRPr lang="en-US" sz="1200" kern="1200" dirty="0"/>
              </a:p>
            </p:txBody>
          </p:sp>
        </p:grpSp>
        <p:grpSp>
          <p:nvGrpSpPr>
            <p:cNvPr id="8" name="Group 6"/>
            <p:cNvGrpSpPr/>
            <p:nvPr/>
          </p:nvGrpSpPr>
          <p:grpSpPr>
            <a:xfrm>
              <a:off x="4592699" y="2385584"/>
              <a:ext cx="378565" cy="91440"/>
              <a:chOff x="4245685" y="1152473"/>
              <a:chExt cx="378565" cy="91440"/>
            </a:xfrm>
          </p:grpSpPr>
          <p:sp>
            <p:nvSpPr>
              <p:cNvPr id="86" name="Straight Connector 11"/>
              <p:cNvSpPr/>
              <p:nvPr/>
            </p:nvSpPr>
            <p:spPr>
              <a:xfrm>
                <a:off x="4245685" y="1152473"/>
                <a:ext cx="378565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5720"/>
                    </a:moveTo>
                    <a:lnTo>
                      <a:pt x="206382" y="45720"/>
                    </a:lnTo>
                    <a:lnTo>
                      <a:pt x="206382" y="47141"/>
                    </a:lnTo>
                    <a:lnTo>
                      <a:pt x="378565" y="47141"/>
                    </a:lnTo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7" name="Straight Connector 12"/>
              <p:cNvSpPr/>
              <p:nvPr/>
            </p:nvSpPr>
            <p:spPr>
              <a:xfrm>
                <a:off x="4424739" y="1196173"/>
                <a:ext cx="20458" cy="4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/>
              </a:p>
            </p:txBody>
          </p:sp>
        </p:grpSp>
        <p:grpSp>
          <p:nvGrpSpPr>
            <p:cNvPr id="9" name="Group 7"/>
            <p:cNvGrpSpPr/>
            <p:nvPr/>
          </p:nvGrpSpPr>
          <p:grpSpPr>
            <a:xfrm>
              <a:off x="3113814" y="1905000"/>
              <a:ext cx="1480685" cy="1052607"/>
              <a:chOff x="2766800" y="671889"/>
              <a:chExt cx="1480685" cy="1052607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2766800" y="671889"/>
                <a:ext cx="1480685" cy="1052607"/>
              </a:xfrm>
              <a:prstGeom prst="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5" name="Rectangle 84"/>
              <p:cNvSpPr/>
              <p:nvPr/>
            </p:nvSpPr>
            <p:spPr>
              <a:xfrm>
                <a:off x="2766800" y="671889"/>
                <a:ext cx="1480685" cy="1052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System displays notation specified by add instruction or displays Table 1 (in final step)</a:t>
                </a:r>
              </a:p>
            </p:txBody>
          </p:sp>
        </p:grpSp>
        <p:grpSp>
          <p:nvGrpSpPr>
            <p:cNvPr id="10" name="Group 8"/>
            <p:cNvGrpSpPr/>
            <p:nvPr/>
          </p:nvGrpSpPr>
          <p:grpSpPr>
            <a:xfrm>
              <a:off x="6756210" y="2385584"/>
              <a:ext cx="367232" cy="91440"/>
              <a:chOff x="6409196" y="1152473"/>
              <a:chExt cx="367232" cy="91440"/>
            </a:xfrm>
          </p:grpSpPr>
          <p:sp>
            <p:nvSpPr>
              <p:cNvPr id="82" name="Straight Connector 15"/>
              <p:cNvSpPr/>
              <p:nvPr/>
            </p:nvSpPr>
            <p:spPr>
              <a:xfrm>
                <a:off x="6409196" y="1152473"/>
                <a:ext cx="367232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7141"/>
                    </a:moveTo>
                    <a:lnTo>
                      <a:pt x="200716" y="47141"/>
                    </a:lnTo>
                    <a:lnTo>
                      <a:pt x="200716" y="45720"/>
                    </a:lnTo>
                    <a:lnTo>
                      <a:pt x="367232" y="45720"/>
                    </a:lnTo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3" name="Straight Connector 16"/>
              <p:cNvSpPr/>
              <p:nvPr/>
            </p:nvSpPr>
            <p:spPr>
              <a:xfrm>
                <a:off x="6582867" y="1196173"/>
                <a:ext cx="19891" cy="4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/>
              </a:p>
            </p:txBody>
          </p:sp>
        </p:grpSp>
        <p:grpSp>
          <p:nvGrpSpPr>
            <p:cNvPr id="11" name="Group 9"/>
            <p:cNvGrpSpPr/>
            <p:nvPr/>
          </p:nvGrpSpPr>
          <p:grpSpPr>
            <a:xfrm>
              <a:off x="5003665" y="1906421"/>
              <a:ext cx="1754345" cy="1052607"/>
              <a:chOff x="4656651" y="673310"/>
              <a:chExt cx="1754345" cy="1052607"/>
            </a:xfrm>
          </p:grpSpPr>
          <p:sp>
            <p:nvSpPr>
              <p:cNvPr id="80" name="Flowchart: Decision 79"/>
              <p:cNvSpPr/>
              <p:nvPr/>
            </p:nvSpPr>
            <p:spPr>
              <a:xfrm>
                <a:off x="4656651" y="673310"/>
                <a:ext cx="1754345" cy="1052607"/>
              </a:xfrm>
              <a:prstGeom prst="flowChartDecision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1" name="Flowchart: Decision 18"/>
              <p:cNvSpPr/>
              <p:nvPr/>
            </p:nvSpPr>
            <p:spPr>
              <a:xfrm>
                <a:off x="5095237" y="936462"/>
                <a:ext cx="877173" cy="5263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Number building complete?</a:t>
                </a:r>
                <a:endParaRPr lang="en-US" sz="1200" kern="12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155843" y="1905000"/>
              <a:ext cx="1478544" cy="1052607"/>
              <a:chOff x="6808829" y="671889"/>
              <a:chExt cx="1478544" cy="1052607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6808829" y="671889"/>
                <a:ext cx="1478544" cy="1052607"/>
              </a:xfrm>
              <a:prstGeom prst="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7" name="Rectangle 76"/>
              <p:cNvSpPr/>
              <p:nvPr/>
            </p:nvSpPr>
            <p:spPr>
              <a:xfrm>
                <a:off x="6808829" y="671889"/>
                <a:ext cx="1478544" cy="1052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As needed, user navigates to next number/span with add instruction or base number</a:t>
                </a:r>
                <a:endParaRPr lang="en-US" sz="1200" kern="12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306565" y="4067870"/>
              <a:ext cx="372899" cy="91440"/>
              <a:chOff x="959551" y="2608580"/>
              <a:chExt cx="372899" cy="91440"/>
            </a:xfrm>
          </p:grpSpPr>
          <p:sp>
            <p:nvSpPr>
              <p:cNvPr id="74" name="Straight Connector 23"/>
              <p:cNvSpPr/>
              <p:nvPr/>
            </p:nvSpPr>
            <p:spPr>
              <a:xfrm>
                <a:off x="959551" y="2608580"/>
                <a:ext cx="372899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5720"/>
                    </a:moveTo>
                    <a:lnTo>
                      <a:pt x="372899" y="45720"/>
                    </a:lnTo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Straight Connector 24"/>
              <p:cNvSpPr/>
              <p:nvPr/>
            </p:nvSpPr>
            <p:spPr>
              <a:xfrm>
                <a:off x="1135913" y="2652280"/>
                <a:ext cx="20174" cy="4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52825" y="3587286"/>
              <a:ext cx="955539" cy="1052607"/>
              <a:chOff x="5811" y="2127996"/>
              <a:chExt cx="955539" cy="1052607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811" y="2127996"/>
                <a:ext cx="955539" cy="1052607"/>
              </a:xfrm>
              <a:prstGeom prst="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3" name="Rectangle 72"/>
              <p:cNvSpPr/>
              <p:nvPr/>
            </p:nvSpPr>
            <p:spPr>
              <a:xfrm>
                <a:off x="5811" y="2127996"/>
                <a:ext cx="955539" cy="1052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Verify the number is correct, click Save</a:t>
                </a:r>
                <a:endParaRPr lang="en-US" sz="1200" kern="12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716216" y="4067870"/>
              <a:ext cx="372899" cy="91440"/>
              <a:chOff x="2369202" y="2608580"/>
              <a:chExt cx="372899" cy="91440"/>
            </a:xfrm>
          </p:grpSpPr>
          <p:sp>
            <p:nvSpPr>
              <p:cNvPr id="70" name="Straight Connector 27"/>
              <p:cNvSpPr/>
              <p:nvPr/>
            </p:nvSpPr>
            <p:spPr>
              <a:xfrm>
                <a:off x="2369202" y="2608580"/>
                <a:ext cx="372899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5720"/>
                    </a:moveTo>
                    <a:lnTo>
                      <a:pt x="372899" y="45720"/>
                    </a:lnTo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1" name="Straight Connector 28"/>
              <p:cNvSpPr/>
              <p:nvPr/>
            </p:nvSpPr>
            <p:spPr>
              <a:xfrm>
                <a:off x="2545564" y="2652280"/>
                <a:ext cx="20174" cy="4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711864" y="3587286"/>
              <a:ext cx="1006152" cy="1052607"/>
              <a:chOff x="1364850" y="2127996"/>
              <a:chExt cx="1006152" cy="105260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364850" y="2127996"/>
                <a:ext cx="1006152" cy="1052607"/>
              </a:xfrm>
              <a:prstGeom prst="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" name="Rectangle 68"/>
              <p:cNvSpPr/>
              <p:nvPr/>
            </p:nvSpPr>
            <p:spPr>
              <a:xfrm>
                <a:off x="1364850" y="2127996"/>
                <a:ext cx="1006152" cy="1052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User term box appears, select user terms </a:t>
                </a:r>
                <a:endParaRPr lang="en-US" sz="1200" kern="12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874061" y="4067870"/>
              <a:ext cx="372899" cy="91440"/>
              <a:chOff x="4527047" y="2608580"/>
              <a:chExt cx="372899" cy="91440"/>
            </a:xfrm>
          </p:grpSpPr>
          <p:sp>
            <p:nvSpPr>
              <p:cNvPr id="66" name="Straight Connector 31"/>
              <p:cNvSpPr/>
              <p:nvPr/>
            </p:nvSpPr>
            <p:spPr>
              <a:xfrm>
                <a:off x="4527047" y="2608580"/>
                <a:ext cx="372899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5720"/>
                    </a:moveTo>
                    <a:lnTo>
                      <a:pt x="372899" y="45720"/>
                    </a:lnTo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7" name="Straight Connector 32"/>
              <p:cNvSpPr/>
              <p:nvPr/>
            </p:nvSpPr>
            <p:spPr>
              <a:xfrm>
                <a:off x="4703409" y="2652280"/>
                <a:ext cx="20174" cy="4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121516" y="3587286"/>
              <a:ext cx="1754345" cy="1052607"/>
              <a:chOff x="2774502" y="2127996"/>
              <a:chExt cx="1754345" cy="1052607"/>
            </a:xfrm>
          </p:grpSpPr>
          <p:sp>
            <p:nvSpPr>
              <p:cNvPr id="64" name="Flowchart: Decision 63"/>
              <p:cNvSpPr/>
              <p:nvPr/>
            </p:nvSpPr>
            <p:spPr>
              <a:xfrm>
                <a:off x="2774502" y="2127996"/>
                <a:ext cx="1754345" cy="1052607"/>
              </a:xfrm>
              <a:prstGeom prst="flowChartDecision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5" name="Flowchart: Decision 34"/>
              <p:cNvSpPr/>
              <p:nvPr/>
            </p:nvSpPr>
            <p:spPr>
              <a:xfrm>
                <a:off x="3213088" y="2391148"/>
                <a:ext cx="877173" cy="5263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User term needs to be changed?</a:t>
                </a:r>
                <a:endParaRPr lang="en-US" sz="1200" kern="1200" dirty="0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5279360" y="3587286"/>
              <a:ext cx="1134657" cy="1052607"/>
              <a:chOff x="4932346" y="2127996"/>
              <a:chExt cx="1134657" cy="1052607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4932346" y="2127996"/>
                <a:ext cx="1134657" cy="1052607"/>
              </a:xfrm>
              <a:prstGeom prst="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" name="Rectangle 60"/>
              <p:cNvSpPr/>
              <p:nvPr/>
            </p:nvSpPr>
            <p:spPr>
              <a:xfrm>
                <a:off x="4932346" y="2127996"/>
                <a:ext cx="1134657" cy="1052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Edit term, click Update</a:t>
                </a:r>
                <a:endParaRPr lang="en-US" sz="1200" kern="1200" dirty="0"/>
              </a:p>
            </p:txBody>
          </p:sp>
        </p:grpSp>
        <p:grpSp>
          <p:nvGrpSpPr>
            <p:cNvPr id="20" name="Group 21"/>
            <p:cNvGrpSpPr/>
            <p:nvPr/>
          </p:nvGrpSpPr>
          <p:grpSpPr>
            <a:xfrm>
              <a:off x="6823330" y="3606275"/>
              <a:ext cx="1829483" cy="1052607"/>
              <a:chOff x="6476316" y="2146985"/>
              <a:chExt cx="1829483" cy="1052607"/>
            </a:xfrm>
          </p:grpSpPr>
          <p:sp>
            <p:nvSpPr>
              <p:cNvPr id="56" name="Flowchart: Decision 55"/>
              <p:cNvSpPr/>
              <p:nvPr/>
            </p:nvSpPr>
            <p:spPr>
              <a:xfrm>
                <a:off x="6476316" y="2146985"/>
                <a:ext cx="1829483" cy="1052607"/>
              </a:xfrm>
              <a:prstGeom prst="flowChartDecision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7" name="Flowchart: Decision 42"/>
              <p:cNvSpPr/>
              <p:nvPr/>
            </p:nvSpPr>
            <p:spPr>
              <a:xfrm>
                <a:off x="6933687" y="2410137"/>
                <a:ext cx="914741" cy="5263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 Additional term needed?</a:t>
                </a:r>
                <a:endParaRPr lang="en-US" sz="1200" kern="1200" dirty="0"/>
              </a:p>
            </p:txBody>
          </p:sp>
        </p:grpSp>
        <p:grpSp>
          <p:nvGrpSpPr>
            <p:cNvPr id="21" name="Group 22"/>
            <p:cNvGrpSpPr/>
            <p:nvPr/>
          </p:nvGrpSpPr>
          <p:grpSpPr>
            <a:xfrm>
              <a:off x="1326266" y="5981176"/>
              <a:ext cx="372899" cy="91440"/>
              <a:chOff x="979252" y="4064686"/>
              <a:chExt cx="372899" cy="91440"/>
            </a:xfrm>
          </p:grpSpPr>
          <p:sp>
            <p:nvSpPr>
              <p:cNvPr id="54" name="Straight Connector 43"/>
              <p:cNvSpPr/>
              <p:nvPr/>
            </p:nvSpPr>
            <p:spPr>
              <a:xfrm>
                <a:off x="979252" y="4064686"/>
                <a:ext cx="372899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5720"/>
                    </a:moveTo>
                    <a:lnTo>
                      <a:pt x="372899" y="45720"/>
                    </a:lnTo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Straight Connector 44"/>
              <p:cNvSpPr/>
              <p:nvPr/>
            </p:nvSpPr>
            <p:spPr>
              <a:xfrm>
                <a:off x="1155614" y="4108387"/>
                <a:ext cx="20174" cy="4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/>
              </a:p>
            </p:txBody>
          </p:sp>
        </p:grpSp>
        <p:grpSp>
          <p:nvGrpSpPr>
            <p:cNvPr id="22" name="Group 23"/>
            <p:cNvGrpSpPr/>
            <p:nvPr/>
          </p:nvGrpSpPr>
          <p:grpSpPr>
            <a:xfrm>
              <a:off x="352825" y="5500593"/>
              <a:ext cx="975240" cy="1052607"/>
              <a:chOff x="5811" y="3584103"/>
              <a:chExt cx="975240" cy="105260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11" y="3584103"/>
                <a:ext cx="975240" cy="1052607"/>
              </a:xfrm>
              <a:prstGeom prst="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Rectangle 52"/>
              <p:cNvSpPr/>
              <p:nvPr/>
            </p:nvSpPr>
            <p:spPr>
              <a:xfrm>
                <a:off x="5811" y="3584103"/>
                <a:ext cx="975240" cy="1052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Create additional term, click Add</a:t>
                </a:r>
                <a:endParaRPr lang="en-US" sz="1200" kern="1200" dirty="0"/>
              </a:p>
            </p:txBody>
          </p:sp>
        </p:grpSp>
        <p:grpSp>
          <p:nvGrpSpPr>
            <p:cNvPr id="23" name="Group 24"/>
            <p:cNvGrpSpPr/>
            <p:nvPr/>
          </p:nvGrpSpPr>
          <p:grpSpPr>
            <a:xfrm>
              <a:off x="2504081" y="5981176"/>
              <a:ext cx="372899" cy="91440"/>
              <a:chOff x="2157067" y="4064686"/>
              <a:chExt cx="372899" cy="91440"/>
            </a:xfrm>
          </p:grpSpPr>
          <p:sp>
            <p:nvSpPr>
              <p:cNvPr id="50" name="Straight Connector 47"/>
              <p:cNvSpPr/>
              <p:nvPr/>
            </p:nvSpPr>
            <p:spPr>
              <a:xfrm>
                <a:off x="2157067" y="4064686"/>
                <a:ext cx="372899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5720"/>
                    </a:moveTo>
                    <a:lnTo>
                      <a:pt x="372899" y="45720"/>
                    </a:lnTo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Straight Connector 48"/>
              <p:cNvSpPr/>
              <p:nvPr/>
            </p:nvSpPr>
            <p:spPr>
              <a:xfrm>
                <a:off x="2333429" y="4108387"/>
                <a:ext cx="20174" cy="4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/>
              </a:p>
            </p:txBody>
          </p:sp>
        </p:grpSp>
        <p:grpSp>
          <p:nvGrpSpPr>
            <p:cNvPr id="24" name="Group 25"/>
            <p:cNvGrpSpPr/>
            <p:nvPr/>
          </p:nvGrpSpPr>
          <p:grpSpPr>
            <a:xfrm>
              <a:off x="1731565" y="5500593"/>
              <a:ext cx="774315" cy="1052607"/>
              <a:chOff x="1384551" y="3584103"/>
              <a:chExt cx="774315" cy="1052607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384551" y="3584103"/>
                <a:ext cx="774315" cy="1052607"/>
              </a:xfrm>
              <a:prstGeom prst="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9" name="Rectangle 48"/>
              <p:cNvSpPr/>
              <p:nvPr/>
            </p:nvSpPr>
            <p:spPr>
              <a:xfrm>
                <a:off x="1384551" y="3584103"/>
                <a:ext cx="774315" cy="1052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Select term to set as caption</a:t>
                </a:r>
                <a:endParaRPr lang="en-US" sz="1200" kern="1200" dirty="0"/>
              </a:p>
            </p:txBody>
          </p:sp>
        </p:grpSp>
        <p:grpSp>
          <p:nvGrpSpPr>
            <p:cNvPr id="25" name="Group 26"/>
            <p:cNvGrpSpPr/>
            <p:nvPr/>
          </p:nvGrpSpPr>
          <p:grpSpPr>
            <a:xfrm>
              <a:off x="3923223" y="5981176"/>
              <a:ext cx="372899" cy="91440"/>
              <a:chOff x="3576209" y="4064686"/>
              <a:chExt cx="372899" cy="91440"/>
            </a:xfrm>
          </p:grpSpPr>
          <p:sp>
            <p:nvSpPr>
              <p:cNvPr id="46" name="Straight Connector 51"/>
              <p:cNvSpPr/>
              <p:nvPr/>
            </p:nvSpPr>
            <p:spPr>
              <a:xfrm>
                <a:off x="3576209" y="4064686"/>
                <a:ext cx="372899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5720"/>
                    </a:moveTo>
                    <a:lnTo>
                      <a:pt x="372899" y="45720"/>
                    </a:lnTo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Straight Connector 52"/>
              <p:cNvSpPr/>
              <p:nvPr/>
            </p:nvSpPr>
            <p:spPr>
              <a:xfrm>
                <a:off x="3752572" y="4108387"/>
                <a:ext cx="20174" cy="4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/>
              </a:p>
            </p:txBody>
          </p:sp>
        </p:grpSp>
        <p:grpSp>
          <p:nvGrpSpPr>
            <p:cNvPr id="26" name="Group 27"/>
            <p:cNvGrpSpPr/>
            <p:nvPr/>
          </p:nvGrpSpPr>
          <p:grpSpPr>
            <a:xfrm>
              <a:off x="2909380" y="5500593"/>
              <a:ext cx="1015643" cy="1052607"/>
              <a:chOff x="2562366" y="3584103"/>
              <a:chExt cx="1015643" cy="1052607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562366" y="3584103"/>
                <a:ext cx="1015643" cy="1052607"/>
              </a:xfrm>
              <a:prstGeom prst="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Rectangle 44"/>
              <p:cNvSpPr/>
              <p:nvPr/>
            </p:nvSpPr>
            <p:spPr>
              <a:xfrm>
                <a:off x="2562366" y="3584103"/>
                <a:ext cx="1015643" cy="1052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Save as institutional or personal visibility</a:t>
                </a:r>
              </a:p>
            </p:txBody>
          </p:sp>
        </p:grpSp>
        <p:grpSp>
          <p:nvGrpSpPr>
            <p:cNvPr id="27" name="Group 28"/>
            <p:cNvGrpSpPr/>
            <p:nvPr/>
          </p:nvGrpSpPr>
          <p:grpSpPr>
            <a:xfrm>
              <a:off x="5271666" y="5981176"/>
              <a:ext cx="372899" cy="91440"/>
              <a:chOff x="4924652" y="4064686"/>
              <a:chExt cx="372899" cy="91440"/>
            </a:xfrm>
          </p:grpSpPr>
          <p:sp>
            <p:nvSpPr>
              <p:cNvPr id="42" name="Straight Connector 55"/>
              <p:cNvSpPr/>
              <p:nvPr/>
            </p:nvSpPr>
            <p:spPr>
              <a:xfrm>
                <a:off x="4924652" y="4064686"/>
                <a:ext cx="372899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5720"/>
                    </a:moveTo>
                    <a:lnTo>
                      <a:pt x="372899" y="45720"/>
                    </a:lnTo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Straight Connector 56"/>
              <p:cNvSpPr/>
              <p:nvPr/>
            </p:nvSpPr>
            <p:spPr>
              <a:xfrm>
                <a:off x="5101014" y="4108387"/>
                <a:ext cx="20174" cy="4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/>
              </a:p>
            </p:txBody>
          </p:sp>
        </p:grpSp>
        <p:grpSp>
          <p:nvGrpSpPr>
            <p:cNvPr id="28" name="Group 29"/>
            <p:cNvGrpSpPr/>
            <p:nvPr/>
          </p:nvGrpSpPr>
          <p:grpSpPr>
            <a:xfrm>
              <a:off x="4328523" y="5500593"/>
              <a:ext cx="944943" cy="1052607"/>
              <a:chOff x="3981509" y="3584103"/>
              <a:chExt cx="944943" cy="1052607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981509" y="3584103"/>
                <a:ext cx="944943" cy="1052607"/>
              </a:xfrm>
              <a:prstGeom prst="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 40"/>
              <p:cNvSpPr/>
              <p:nvPr/>
            </p:nvSpPr>
            <p:spPr>
              <a:xfrm>
                <a:off x="3981509" y="3584103"/>
                <a:ext cx="944943" cy="1052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Verify presence in the hierarchy</a:t>
                </a:r>
              </a:p>
            </p:txBody>
          </p:sp>
        </p:grpSp>
        <p:grpSp>
          <p:nvGrpSpPr>
            <p:cNvPr id="29" name="Group 30"/>
            <p:cNvGrpSpPr/>
            <p:nvPr/>
          </p:nvGrpSpPr>
          <p:grpSpPr>
            <a:xfrm>
              <a:off x="6725053" y="5981176"/>
              <a:ext cx="372899" cy="91440"/>
              <a:chOff x="6378039" y="4064686"/>
              <a:chExt cx="372899" cy="91440"/>
            </a:xfrm>
          </p:grpSpPr>
          <p:sp>
            <p:nvSpPr>
              <p:cNvPr id="38" name="Straight Connector 59"/>
              <p:cNvSpPr/>
              <p:nvPr/>
            </p:nvSpPr>
            <p:spPr>
              <a:xfrm>
                <a:off x="6378039" y="4064686"/>
                <a:ext cx="372899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5720"/>
                    </a:moveTo>
                    <a:lnTo>
                      <a:pt x="372899" y="45720"/>
                    </a:lnTo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Straight Connector 60"/>
              <p:cNvSpPr/>
              <p:nvPr/>
            </p:nvSpPr>
            <p:spPr>
              <a:xfrm>
                <a:off x="6554401" y="4108387"/>
                <a:ext cx="20174" cy="4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/>
              </a:p>
            </p:txBody>
          </p:sp>
        </p:grpSp>
        <p:grpSp>
          <p:nvGrpSpPr>
            <p:cNvPr id="30" name="Group 31"/>
            <p:cNvGrpSpPr/>
            <p:nvPr/>
          </p:nvGrpSpPr>
          <p:grpSpPr>
            <a:xfrm>
              <a:off x="5676965" y="5500593"/>
              <a:ext cx="1049887" cy="1052607"/>
              <a:chOff x="5329951" y="3584103"/>
              <a:chExt cx="1049887" cy="1052607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329951" y="3584103"/>
                <a:ext cx="1049887" cy="1052607"/>
              </a:xfrm>
              <a:prstGeom prst="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ectangle 36"/>
              <p:cNvSpPr/>
              <p:nvPr/>
            </p:nvSpPr>
            <p:spPr>
              <a:xfrm>
                <a:off x="5329951" y="3584103"/>
                <a:ext cx="1049887" cy="1052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Contribute to Dewey Editors (optional)</a:t>
                </a:r>
              </a:p>
            </p:txBody>
          </p:sp>
        </p:grpSp>
        <p:grpSp>
          <p:nvGrpSpPr>
            <p:cNvPr id="31" name="Group 32"/>
            <p:cNvGrpSpPr/>
            <p:nvPr/>
          </p:nvGrpSpPr>
          <p:grpSpPr>
            <a:xfrm>
              <a:off x="7130353" y="5500593"/>
              <a:ext cx="1443352" cy="1052607"/>
              <a:chOff x="6783339" y="3584103"/>
              <a:chExt cx="1443352" cy="105260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783339" y="3584103"/>
                <a:ext cx="1443352" cy="1052607"/>
              </a:xfrm>
              <a:prstGeom prst="rect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6783339" y="3584103"/>
                <a:ext cx="1443352" cy="10526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If not contributed to Dewey Editors, new number visible only to institution or person </a:t>
                </a:r>
              </a:p>
            </p:txBody>
          </p:sp>
        </p:grpSp>
        <p:grpSp>
          <p:nvGrpSpPr>
            <p:cNvPr id="32" name="Group 95"/>
            <p:cNvGrpSpPr/>
            <p:nvPr/>
          </p:nvGrpSpPr>
          <p:grpSpPr>
            <a:xfrm>
              <a:off x="6431357" y="4087384"/>
              <a:ext cx="367232" cy="91440"/>
              <a:chOff x="6409196" y="1152473"/>
              <a:chExt cx="367232" cy="91440"/>
            </a:xfrm>
          </p:grpSpPr>
          <p:sp>
            <p:nvSpPr>
              <p:cNvPr id="97" name="Straight Connector 15"/>
              <p:cNvSpPr/>
              <p:nvPr/>
            </p:nvSpPr>
            <p:spPr>
              <a:xfrm>
                <a:off x="6409196" y="1152473"/>
                <a:ext cx="367232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7141"/>
                    </a:moveTo>
                    <a:lnTo>
                      <a:pt x="200716" y="47141"/>
                    </a:lnTo>
                    <a:lnTo>
                      <a:pt x="200716" y="45720"/>
                    </a:lnTo>
                    <a:lnTo>
                      <a:pt x="367232" y="45720"/>
                    </a:lnTo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8" name="Straight Connector 16"/>
              <p:cNvSpPr/>
              <p:nvPr/>
            </p:nvSpPr>
            <p:spPr>
              <a:xfrm>
                <a:off x="6582867" y="1196173"/>
                <a:ext cx="19891" cy="4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00" kern="1200"/>
              </a:p>
            </p:txBody>
          </p:sp>
        </p:grpSp>
        <p:cxnSp>
          <p:nvCxnSpPr>
            <p:cNvPr id="100" name="Straight Connector 99"/>
            <p:cNvCxnSpPr>
              <a:stCxn id="80" idx="2"/>
            </p:cNvCxnSpPr>
            <p:nvPr/>
          </p:nvCxnSpPr>
          <p:spPr>
            <a:xfrm flipH="1">
              <a:off x="5877093" y="2959028"/>
              <a:ext cx="3745" cy="320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845219" y="3276600"/>
              <a:ext cx="5029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endCxn id="73" idx="0"/>
            </p:cNvCxnSpPr>
            <p:nvPr/>
          </p:nvCxnSpPr>
          <p:spPr>
            <a:xfrm>
              <a:off x="845219" y="3276600"/>
              <a:ext cx="0" cy="3181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2277109" y="1598525"/>
              <a:ext cx="6945" cy="2974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2272085" y="1600200"/>
              <a:ext cx="6497934" cy="3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8770019" y="1600200"/>
              <a:ext cx="2241" cy="8225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77" idx="3"/>
            </p:cNvCxnSpPr>
            <p:nvPr/>
          </p:nvCxnSpPr>
          <p:spPr>
            <a:xfrm flipV="1">
              <a:off x="8634387" y="2429435"/>
              <a:ext cx="144597" cy="18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64" idx="2"/>
            </p:cNvCxnSpPr>
            <p:nvPr/>
          </p:nvCxnSpPr>
          <p:spPr>
            <a:xfrm flipH="1">
              <a:off x="3997994" y="4639893"/>
              <a:ext cx="695" cy="2750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3997994" y="4914900"/>
              <a:ext cx="2793499" cy="95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6788819" y="4133850"/>
              <a:ext cx="0" cy="7870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56" idx="2"/>
            </p:cNvCxnSpPr>
            <p:nvPr/>
          </p:nvCxnSpPr>
          <p:spPr>
            <a:xfrm>
              <a:off x="7738072" y="4658882"/>
              <a:ext cx="773" cy="4583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51157" y="5111338"/>
              <a:ext cx="6890621" cy="10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endCxn id="53" idx="0"/>
            </p:cNvCxnSpPr>
            <p:nvPr/>
          </p:nvCxnSpPr>
          <p:spPr>
            <a:xfrm>
              <a:off x="856236" y="5110908"/>
              <a:ext cx="0" cy="3855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8783679" y="4126697"/>
              <a:ext cx="4175" cy="11781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8653377" y="4129517"/>
              <a:ext cx="130302" cy="5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418185" y="5299953"/>
              <a:ext cx="5369668" cy="4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endCxn id="45" idx="0"/>
            </p:cNvCxnSpPr>
            <p:nvPr/>
          </p:nvCxnSpPr>
          <p:spPr>
            <a:xfrm>
              <a:off x="3413321" y="5295089"/>
              <a:ext cx="3881" cy="2055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TextBox 183"/>
          <p:cNvSpPr txBox="1"/>
          <p:nvPr/>
        </p:nvSpPr>
        <p:spPr>
          <a:xfrm>
            <a:off x="6705600" y="21336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189" name="TextBox 188"/>
          <p:cNvSpPr txBox="1"/>
          <p:nvPr/>
        </p:nvSpPr>
        <p:spPr>
          <a:xfrm>
            <a:off x="5486400" y="29996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  <p:sp>
        <p:nvSpPr>
          <p:cNvPr id="190" name="TextBox 189"/>
          <p:cNvSpPr txBox="1"/>
          <p:nvPr/>
        </p:nvSpPr>
        <p:spPr>
          <a:xfrm>
            <a:off x="4800600" y="38100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  <p:sp>
        <p:nvSpPr>
          <p:cNvPr id="191" name="TextBox 190"/>
          <p:cNvSpPr txBox="1"/>
          <p:nvPr/>
        </p:nvSpPr>
        <p:spPr>
          <a:xfrm>
            <a:off x="3962400" y="4648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192" name="TextBox 191"/>
          <p:cNvSpPr txBox="1"/>
          <p:nvPr/>
        </p:nvSpPr>
        <p:spPr>
          <a:xfrm>
            <a:off x="7315200" y="4648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  <p:sp>
        <p:nvSpPr>
          <p:cNvPr id="193" name="TextBox 192"/>
          <p:cNvSpPr txBox="1"/>
          <p:nvPr/>
        </p:nvSpPr>
        <p:spPr>
          <a:xfrm>
            <a:off x="8458200" y="41910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screen</a:t>
            </a:r>
            <a:br>
              <a:rPr lang="en-US" dirty="0" smtClean="0"/>
            </a:br>
            <a:r>
              <a:rPr lang="en-US" dirty="0" smtClean="0"/>
              <a:t>Click Save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66" y="2471738"/>
            <a:ext cx="8455868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28600"/>
            <a:ext cx="6989763" cy="1203325"/>
          </a:xfrm>
        </p:spPr>
        <p:txBody>
          <a:bodyPr/>
          <a:lstStyle/>
          <a:p>
            <a:r>
              <a:rPr lang="en-US" dirty="0" smtClean="0"/>
              <a:t>Results screen from Save</a:t>
            </a:r>
            <a:br>
              <a:rPr lang="en-US" dirty="0" smtClean="0"/>
            </a:br>
            <a:r>
              <a:rPr lang="en-US" dirty="0" smtClean="0"/>
              <a:t>Note default “User terms” 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957" y="1522645"/>
            <a:ext cx="6796087" cy="503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989763" cy="1284287"/>
          </a:xfrm>
        </p:spPr>
        <p:txBody>
          <a:bodyPr/>
          <a:lstStyle/>
          <a:p>
            <a:r>
              <a:rPr lang="en-US" dirty="0" smtClean="0"/>
              <a:t>Results from Save action</a:t>
            </a:r>
            <a:br>
              <a:rPr lang="en-US" dirty="0" smtClean="0"/>
            </a:br>
            <a:r>
              <a:rPr lang="en-US" dirty="0" smtClean="0"/>
              <a:t>Personal visibility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08" y="1600200"/>
            <a:ext cx="847878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989763" cy="1284287"/>
          </a:xfrm>
        </p:spPr>
        <p:txBody>
          <a:bodyPr/>
          <a:lstStyle/>
          <a:p>
            <a:r>
              <a:rPr lang="en-US" dirty="0" smtClean="0"/>
              <a:t>Can be contributed to Dewey Editors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831" y="1463675"/>
            <a:ext cx="6678338" cy="508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placement in hierarchy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144" y="2714624"/>
            <a:ext cx="8367713" cy="148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new number for directories of College sports in the Canada</a:t>
            </a:r>
          </a:p>
          <a:p>
            <a:r>
              <a:rPr lang="en-US" dirty="0" smtClean="0"/>
              <a:t>Start with the base number</a:t>
            </a:r>
          </a:p>
          <a:p>
            <a:r>
              <a:rPr lang="en-US" dirty="0" smtClean="0"/>
              <a:t>Add standard subdivision</a:t>
            </a:r>
          </a:p>
          <a:p>
            <a:r>
              <a:rPr lang="en-US" dirty="0" smtClean="0"/>
              <a:t>Add /edit user terms </a:t>
            </a:r>
          </a:p>
          <a:p>
            <a:r>
              <a:rPr lang="en-US" dirty="0" smtClean="0"/>
              <a:t>Save for institutional or personal use and contribute to Dewey editors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base number</a:t>
            </a:r>
            <a:br>
              <a:rPr lang="en-US" dirty="0" smtClean="0"/>
            </a:br>
            <a:r>
              <a:rPr lang="en-US" dirty="0" smtClean="0"/>
              <a:t>Click Start in the “Create built number” box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114" y="2174716"/>
            <a:ext cx="8603773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Start action (1)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872" y="1981200"/>
            <a:ext cx="8584257" cy="392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Start (2)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50" b="-2011"/>
          <a:stretch>
            <a:fillRect/>
          </a:stretch>
        </p:blipFill>
        <p:spPr bwMode="auto">
          <a:xfrm>
            <a:off x="1143000" y="1524000"/>
            <a:ext cx="7041311" cy="519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Start (3)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205"/>
          <a:stretch>
            <a:fillRect/>
          </a:stretch>
        </p:blipFill>
        <p:spPr bwMode="auto">
          <a:xfrm>
            <a:off x="461963" y="2076450"/>
            <a:ext cx="8220075" cy="386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new number for Cartoon guide to shorthair cats</a:t>
            </a:r>
          </a:p>
          <a:p>
            <a:r>
              <a:rPr lang="en-US" dirty="0" smtClean="0"/>
              <a:t>Start with the base number</a:t>
            </a:r>
          </a:p>
          <a:p>
            <a:r>
              <a:rPr lang="en-US" dirty="0" smtClean="0"/>
              <a:t>Add standard subdivision</a:t>
            </a:r>
          </a:p>
          <a:p>
            <a:r>
              <a:rPr lang="en-US" dirty="0" smtClean="0"/>
              <a:t>Add user terms </a:t>
            </a:r>
          </a:p>
          <a:p>
            <a:r>
              <a:rPr lang="en-US" dirty="0" smtClean="0"/>
              <a:t>Save for institutional or personal use and contribute to Dewey editors (Optional)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standard subdivision T1—025  </a:t>
            </a:r>
            <a:br>
              <a:rPr lang="en-US" dirty="0" smtClean="0"/>
            </a:br>
            <a:r>
              <a:rPr lang="en-US" dirty="0" smtClean="0"/>
              <a:t>Click Add</a:t>
            </a:r>
            <a:br>
              <a:rPr lang="en-US" dirty="0" smtClean="0"/>
            </a:br>
            <a:r>
              <a:rPr lang="en-US" dirty="0" smtClean="0"/>
              <a:t>See results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6039"/>
          <a:stretch>
            <a:fillRect/>
          </a:stretch>
        </p:blipFill>
        <p:spPr bwMode="auto">
          <a:xfrm>
            <a:off x="217934" y="1631950"/>
            <a:ext cx="8621266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Canada from T2 </a:t>
            </a:r>
            <a:br>
              <a:rPr lang="en-US" dirty="0" smtClean="0"/>
            </a:br>
            <a:r>
              <a:rPr lang="en-US" dirty="0" smtClean="0"/>
              <a:t>Click Add</a:t>
            </a:r>
            <a:br>
              <a:rPr lang="en-US" dirty="0" smtClean="0"/>
            </a:br>
            <a:r>
              <a:rPr lang="en-US" dirty="0" smtClean="0"/>
              <a:t>Results from Add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54" y="2286000"/>
            <a:ext cx="8797893" cy="344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Save</a:t>
            </a:r>
            <a:br>
              <a:rPr lang="en-US" dirty="0" smtClean="0"/>
            </a:br>
            <a:r>
              <a:rPr lang="en-US" dirty="0" smtClean="0"/>
              <a:t>Results from Save</a:t>
            </a:r>
            <a:br>
              <a:rPr lang="en-US" dirty="0" smtClean="0"/>
            </a:br>
            <a:r>
              <a:rPr lang="en-US" dirty="0" smtClean="0"/>
              <a:t>Note default terms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344" y="1600200"/>
            <a:ext cx="7343313" cy="500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terms for caption </a:t>
            </a:r>
            <a:br>
              <a:rPr lang="en-US" dirty="0" smtClean="0"/>
            </a:br>
            <a:r>
              <a:rPr lang="en-US" dirty="0" smtClean="0"/>
              <a:t>Add</a:t>
            </a:r>
            <a:br>
              <a:rPr lang="en-US" dirty="0" smtClean="0"/>
            </a:br>
            <a:r>
              <a:rPr lang="en-US" dirty="0" smtClean="0"/>
              <a:t>Results from Add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92781"/>
            <a:ext cx="8382000" cy="498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radio buttons to set as caption</a:t>
            </a:r>
            <a:br>
              <a:rPr lang="en-US" dirty="0" smtClean="0"/>
            </a:br>
            <a:r>
              <a:rPr lang="en-US" dirty="0" smtClean="0"/>
              <a:t>Results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907" y="1463526"/>
            <a:ext cx="8410186" cy="516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allows visibility as personal or institutional number</a:t>
            </a:r>
            <a:br>
              <a:rPr lang="en-US" dirty="0" smtClean="0"/>
            </a:br>
            <a:r>
              <a:rPr lang="en-US" dirty="0" smtClean="0"/>
              <a:t>Contribute allows Dewey Editors to harvest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41" y="2224314"/>
            <a:ext cx="8869519" cy="417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Symbols &amp; meanings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2072640"/>
          <a:ext cx="8077200" cy="38709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14425"/>
                <a:gridCol w="6962775"/>
              </a:tblGrid>
              <a:tr h="29670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Symbol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/>
                          </a:solidFill>
                        </a:rPr>
                        <a:t>Meaning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254912"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Initiate </a:t>
                      </a:r>
                      <a:r>
                        <a:rPr lang="en-US" sz="1200" dirty="0" smtClean="0"/>
                        <a:t>number</a:t>
                      </a:r>
                      <a:r>
                        <a:rPr lang="en-US" sz="1200" baseline="0" dirty="0" smtClean="0"/>
                        <a:t> building process guided by Dewey instructions</a:t>
                      </a:r>
                      <a:endParaRPr lang="en-US" sz="1200" b="0" dirty="0"/>
                    </a:p>
                  </a:txBody>
                  <a:tcPr/>
                </a:tc>
              </a:tr>
              <a:tr h="224432"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Add components to </a:t>
                      </a:r>
                      <a:r>
                        <a:rPr lang="en-US" sz="1200" baseline="0" dirty="0" smtClean="0"/>
                        <a:t>number under construction</a:t>
                      </a:r>
                      <a:endParaRPr lang="en-US" sz="1200" b="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Delete last step in number building process</a:t>
                      </a:r>
                      <a:endParaRPr lang="en-US" sz="1200" b="0" baseline="0" dirty="0" smtClean="0"/>
                    </a:p>
                  </a:txBody>
                  <a:tcPr/>
                </a:tc>
              </a:tr>
              <a:tr h="224432"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Edit number under construction</a:t>
                      </a:r>
                      <a:endParaRPr lang="en-US" sz="1200" b="0" dirty="0"/>
                    </a:p>
                  </a:txBody>
                  <a:tcPr/>
                </a:tc>
              </a:tr>
              <a:tr h="193952"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Cancel number</a:t>
                      </a:r>
                      <a:r>
                        <a:rPr lang="en-US" sz="1200" baseline="0" dirty="0" smtClean="0"/>
                        <a:t> building operation</a:t>
                      </a:r>
                      <a:endParaRPr lang="en-US" sz="1200" b="0" dirty="0"/>
                    </a:p>
                  </a:txBody>
                  <a:tcPr/>
                </a:tc>
              </a:tr>
              <a:tr h="239672"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Save number and initiate indexing</a:t>
                      </a:r>
                      <a:endParaRPr lang="en-US" sz="1200" b="0" dirty="0"/>
                    </a:p>
                  </a:txBody>
                  <a:tcPr/>
                </a:tc>
              </a:tr>
              <a:tr h="209192"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Edit and save term selected with the radio button</a:t>
                      </a:r>
                      <a:endParaRPr lang="en-US" sz="1200" b="0" dirty="0"/>
                    </a:p>
                  </a:txBody>
                  <a:tcPr/>
                </a:tc>
              </a:tr>
              <a:tr h="254912"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(near </a:t>
                      </a:r>
                      <a:r>
                        <a:rPr lang="en-US" sz="1200" dirty="0" smtClean="0"/>
                        <a:t>User term</a:t>
                      </a:r>
                      <a:r>
                        <a:rPr lang="en-US" sz="1200" baseline="0" dirty="0" smtClean="0"/>
                        <a:t> text box)  Add and save term in User term text box</a:t>
                      </a:r>
                      <a:endParaRPr lang="en-US" sz="1200" b="0" baseline="0" dirty="0" smtClean="0"/>
                    </a:p>
                  </a:txBody>
                  <a:tcPr/>
                </a:tc>
              </a:tr>
              <a:tr h="224432"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(in User terms area) Launch browse of Dewey number associated with component</a:t>
                      </a:r>
                      <a:endParaRPr lang="en-US" sz="1200" b="0" baseline="0" dirty="0" smtClean="0"/>
                    </a:p>
                  </a:txBody>
                  <a:tcPr/>
                </a:tc>
              </a:tr>
              <a:tr h="270152"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</a:t>
                      </a:r>
                      <a:r>
                        <a:rPr lang="en-US" sz="1200" baseline="0" dirty="0" smtClean="0"/>
                        <a:t>near </a:t>
                      </a:r>
                      <a:r>
                        <a:rPr lang="en-US" sz="1200" dirty="0" smtClean="0"/>
                        <a:t>User term</a:t>
                      </a:r>
                      <a:r>
                        <a:rPr lang="en-US" sz="1200" baseline="0" dirty="0" smtClean="0"/>
                        <a:t> text box) Remove the term selected with the radio button</a:t>
                      </a:r>
                      <a:endParaRPr lang="en-US" sz="1200" b="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Save number/caption with personal or institutional visibility as indicated by radio button</a:t>
                      </a:r>
                      <a:endParaRPr lang="en-US" sz="1200" b="0" baseline="0" dirty="0" smtClean="0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Send built number and user terms to Dewey editors</a:t>
                      </a:r>
                      <a:endParaRPr lang="en-US" sz="1200" b="0" baseline="0" dirty="0" smtClean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</a:t>
                      </a:r>
                      <a:r>
                        <a:rPr lang="en-US" sz="1200" baseline="0" dirty="0" smtClean="0"/>
                        <a:t>below Contribute button)  Delete built number and user terms from your </a:t>
                      </a:r>
                      <a:r>
                        <a:rPr lang="en-US" sz="1200" baseline="0" dirty="0" err="1" smtClean="0"/>
                        <a:t>WebDewey</a:t>
                      </a:r>
                      <a:r>
                        <a:rPr lang="en-US" sz="1200" baseline="0" dirty="0" smtClean="0"/>
                        <a:t> subscription  </a:t>
                      </a:r>
                      <a:endParaRPr lang="en-US" sz="1200" b="0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" y="3000375"/>
            <a:ext cx="171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" y="4343400"/>
            <a:ext cx="354330" cy="16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4" cstate="print"/>
          <a:srcRect l="8653" t="12976" r="15475" b="13426"/>
          <a:stretch>
            <a:fillRect/>
          </a:stretch>
        </p:blipFill>
        <p:spPr bwMode="auto">
          <a:xfrm>
            <a:off x="603250" y="2438400"/>
            <a:ext cx="395288" cy="12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3" cstate="print"/>
          <a:srcRect l="9212" t="14286" r="9579" b="7143"/>
          <a:stretch>
            <a:fillRect/>
          </a:stretch>
        </p:blipFill>
        <p:spPr bwMode="auto">
          <a:xfrm>
            <a:off x="603250" y="2743200"/>
            <a:ext cx="271462" cy="12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5" cstate="print"/>
          <a:srcRect l="45265" t="62618" r="1169" b="5120"/>
          <a:stretch>
            <a:fillRect/>
          </a:stretch>
        </p:blipFill>
        <p:spPr bwMode="auto">
          <a:xfrm>
            <a:off x="603250" y="3276600"/>
            <a:ext cx="609600" cy="13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6" cstate="print"/>
          <a:srcRect t="5558" r="8579" b="44416"/>
          <a:stretch>
            <a:fillRect/>
          </a:stretch>
        </p:blipFill>
        <p:spPr bwMode="auto">
          <a:xfrm>
            <a:off x="603250" y="3549210"/>
            <a:ext cx="469900" cy="14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p:blipFill>
          <a:blip r:embed="rId7" cstate="print"/>
          <a:srcRect l="17027" t="19407" r="4593" b="1848"/>
          <a:stretch>
            <a:fillRect/>
          </a:stretch>
        </p:blipFill>
        <p:spPr bwMode="auto">
          <a:xfrm>
            <a:off x="603250" y="3810000"/>
            <a:ext cx="404813" cy="17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>
          <a:blip r:embed="rId8" cstate="print"/>
          <a:srcRect l="18200" t="55063" r="2307" b="5063"/>
          <a:stretch>
            <a:fillRect/>
          </a:stretch>
        </p:blipFill>
        <p:spPr bwMode="auto">
          <a:xfrm>
            <a:off x="603250" y="4114800"/>
            <a:ext cx="457200" cy="15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/>
          <p:nvPr/>
        </p:nvPicPr>
        <p:blipFill>
          <a:blip r:embed="rId9" cstate="print"/>
          <a:srcRect r="-397" b="12500"/>
          <a:stretch>
            <a:fillRect/>
          </a:stretch>
        </p:blipFill>
        <p:spPr bwMode="auto">
          <a:xfrm>
            <a:off x="603250" y="4648200"/>
            <a:ext cx="523875" cy="1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/>
          <p:nvPr/>
        </p:nvPicPr>
        <p:blipFill>
          <a:blip r:embed="rId7" cstate="print"/>
          <a:srcRect l="17027" t="19407" r="4593" b="1848"/>
          <a:stretch>
            <a:fillRect/>
          </a:stretch>
        </p:blipFill>
        <p:spPr bwMode="auto">
          <a:xfrm>
            <a:off x="603250" y="5181600"/>
            <a:ext cx="404813" cy="17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/>
          <p:nvPr/>
        </p:nvPicPr>
        <p:blipFill>
          <a:blip r:embed="rId10" cstate="print"/>
          <a:srcRect l="32602" t="17769" r="2133" b="14583"/>
          <a:stretch>
            <a:fillRect/>
          </a:stretch>
        </p:blipFill>
        <p:spPr bwMode="auto">
          <a:xfrm>
            <a:off x="603250" y="5738127"/>
            <a:ext cx="481013" cy="16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/>
          <p:nvPr/>
        </p:nvPicPr>
        <p:blipFill>
          <a:blip r:embed="rId10" cstate="print"/>
          <a:srcRect l="32602" t="17769" r="2133" b="14583"/>
          <a:stretch>
            <a:fillRect/>
          </a:stretch>
        </p:blipFill>
        <p:spPr bwMode="auto">
          <a:xfrm>
            <a:off x="603250" y="4909452"/>
            <a:ext cx="481013" cy="16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/>
          <p:cNvPicPr/>
          <p:nvPr/>
        </p:nvPicPr>
        <p:blipFill>
          <a:blip r:embed="rId11" cstate="print"/>
          <a:srcRect l="38876" t="62500" r="894" b="4514"/>
          <a:stretch>
            <a:fillRect/>
          </a:stretch>
        </p:blipFill>
        <p:spPr bwMode="auto">
          <a:xfrm>
            <a:off x="603250" y="5486400"/>
            <a:ext cx="636769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base number</a:t>
            </a:r>
            <a:br>
              <a:rPr lang="en-US" dirty="0" smtClean="0"/>
            </a:br>
            <a:r>
              <a:rPr lang="en-US" dirty="0" smtClean="0"/>
              <a:t>Click Start in the “Create built number” box</a:t>
            </a:r>
            <a:endParaRPr 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39" y="1554480"/>
            <a:ext cx="8049722" cy="507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Start action (1)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1910129"/>
            <a:ext cx="7915275" cy="426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Start action (2)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50" b="-2011"/>
          <a:stretch>
            <a:fillRect/>
          </a:stretch>
        </p:blipFill>
        <p:spPr bwMode="auto">
          <a:xfrm>
            <a:off x="971184" y="1447799"/>
            <a:ext cx="7270543" cy="535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standard subdivision T1—0207  </a:t>
            </a:r>
            <a:br>
              <a:rPr lang="en-US" dirty="0" smtClean="0"/>
            </a:br>
            <a:r>
              <a:rPr lang="en-US" dirty="0" smtClean="0"/>
              <a:t>Click Add</a:t>
            </a:r>
            <a:br>
              <a:rPr lang="en-US" dirty="0" smtClean="0"/>
            </a:br>
            <a:r>
              <a:rPr lang="en-US" dirty="0" smtClean="0"/>
              <a:t>See results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82" b="8602"/>
          <a:stretch>
            <a:fillRect/>
          </a:stretch>
        </p:blipFill>
        <p:spPr bwMode="auto">
          <a:xfrm>
            <a:off x="862397" y="1447800"/>
            <a:ext cx="741920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Save (1)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2403475"/>
            <a:ext cx="78009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47638"/>
            <a:ext cx="7489825" cy="1284287"/>
          </a:xfrm>
        </p:spPr>
        <p:txBody>
          <a:bodyPr/>
          <a:lstStyle/>
          <a:p>
            <a:r>
              <a:rPr lang="en-US" sz="2400" dirty="0" smtClean="0"/>
              <a:t>Results of Save (2)</a:t>
            </a:r>
            <a:br>
              <a:rPr lang="en-US" sz="2400" dirty="0" smtClean="0"/>
            </a:br>
            <a:r>
              <a:rPr lang="en-US" sz="2400" dirty="0" smtClean="0"/>
              <a:t>User term populated</a:t>
            </a:r>
            <a:br>
              <a:rPr lang="en-US" sz="2400" dirty="0" smtClean="0"/>
            </a:br>
            <a:r>
              <a:rPr lang="en-US" sz="2400" dirty="0" smtClean="0"/>
              <a:t>Can Save in “Visibility” box personal/institutional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75" y="1477963"/>
            <a:ext cx="8632050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lc_light_orang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12076</TotalTime>
  <Words>567</Words>
  <Application>Microsoft Office PowerPoint</Application>
  <PresentationFormat>On-screen Show (4:3)</PresentationFormat>
  <Paragraphs>114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oclc_light_orange</vt:lpstr>
      <vt:lpstr>WebDewey Number Building  Basics</vt:lpstr>
      <vt:lpstr>Overall workflow</vt:lpstr>
      <vt:lpstr>Example 1</vt:lpstr>
      <vt:lpstr>Select base number Click Start in the “Create built number” box</vt:lpstr>
      <vt:lpstr>Results of Start action (1)</vt:lpstr>
      <vt:lpstr>Results of Start action (2)</vt:lpstr>
      <vt:lpstr>Select standard subdivision T1—0207   Click Add See results</vt:lpstr>
      <vt:lpstr>Results of Save (1)</vt:lpstr>
      <vt:lpstr>Results of Save (2) User term populated Can Save in “Visibility” box personal/institutional</vt:lpstr>
      <vt:lpstr>Select additional “User terms”  Click Add to create set chosen </vt:lpstr>
      <vt:lpstr>Results from Save action New terms selected as caption Personal visibility</vt:lpstr>
      <vt:lpstr>Can be contributed to Dewey Editors Note placement in hierarchy</vt:lpstr>
      <vt:lpstr>Process of building 636.820207 &amp; adding terms</vt:lpstr>
      <vt:lpstr>Example 2</vt:lpstr>
      <vt:lpstr>Select base number Click Start in the “Create built number” box</vt:lpstr>
      <vt:lpstr>Results of Start action (1) Standard subdivisions displayed</vt:lpstr>
      <vt:lpstr>Select standard subdivision T1—093-T1—099   Click Add See results</vt:lpstr>
      <vt:lpstr>Results from hierarchy Click on country</vt:lpstr>
      <vt:lpstr> Select country Click Add </vt:lpstr>
      <vt:lpstr>Results screen Click Save</vt:lpstr>
      <vt:lpstr>Results screen from Save Note default “User terms”  </vt:lpstr>
      <vt:lpstr>Results from Save action Personal visibility</vt:lpstr>
      <vt:lpstr>Can be contributed to Dewey Editors</vt:lpstr>
      <vt:lpstr>Note placement in hierarchy</vt:lpstr>
      <vt:lpstr>Example 3</vt:lpstr>
      <vt:lpstr>Select base number Click Start in the “Create built number” box</vt:lpstr>
      <vt:lpstr>Results of Start action (1)</vt:lpstr>
      <vt:lpstr>Results of Start (2)</vt:lpstr>
      <vt:lpstr>Results of Start (3)</vt:lpstr>
      <vt:lpstr>Select standard subdivision T1—025   Click Add See results</vt:lpstr>
      <vt:lpstr>Select Canada from T2  Click Add Results from Add</vt:lpstr>
      <vt:lpstr>Click Save Results from Save Note default terms </vt:lpstr>
      <vt:lpstr>Select terms for caption  Add Results from Add</vt:lpstr>
      <vt:lpstr>Use radio buttons to set as caption Results </vt:lpstr>
      <vt:lpstr>Save allows visibility as personal or institutional number Contribute allows Dewey Editors to harvest</vt:lpstr>
      <vt:lpstr>Symbols &amp; meanings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Dewey Number Building</dc:title>
  <dc:creator>Libbie Crawford</dc:creator>
  <cp:lastModifiedBy>Libbie Crawford</cp:lastModifiedBy>
  <cp:revision>147</cp:revision>
  <dcterms:created xsi:type="dcterms:W3CDTF">2012-10-09T18:58:28Z</dcterms:created>
  <dcterms:modified xsi:type="dcterms:W3CDTF">2012-11-05T21:16:21Z</dcterms:modified>
</cp:coreProperties>
</file>