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78" r:id="rId2"/>
    <p:sldId id="446" r:id="rId3"/>
    <p:sldId id="357" r:id="rId4"/>
    <p:sldId id="343" r:id="rId5"/>
    <p:sldId id="363" r:id="rId6"/>
    <p:sldId id="345" r:id="rId7"/>
    <p:sldId id="364" r:id="rId8"/>
    <p:sldId id="35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B42"/>
    <a:srgbClr val="FF5437"/>
    <a:srgbClr val="0000A6"/>
    <a:srgbClr val="1A3BA6"/>
    <a:srgbClr val="1833A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316DE-EEA3-4B6D-9973-26278DF95695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D09B1-B4FD-4672-A98F-5F2B2B4D5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2857E-9EF4-4134-AD2C-28540DB8F6DB}" type="datetimeFigureOut">
              <a:rPr lang="en-US" smtClean="0"/>
              <a:pPr/>
              <a:t>11/5/2012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EDC25-C18D-4479-93CD-2B659FACF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EDC25-C18D-4479-93CD-2B659FACF3E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2859088"/>
          </a:xfrm>
          <a:prstGeom prst="rect">
            <a:avLst/>
          </a:prstGeom>
          <a:gradFill rotWithShape="1">
            <a:gsLst>
              <a:gs pos="0">
                <a:srgbClr val="C74A1B"/>
              </a:gs>
              <a:gs pos="100000">
                <a:srgbClr val="FF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5711825" y="-279400"/>
            <a:ext cx="2425700" cy="2425700"/>
          </a:xfrm>
          <a:prstGeom prst="ellipse">
            <a:avLst/>
          </a:prstGeom>
          <a:solidFill>
            <a:schemeClr val="bg1">
              <a:alpha val="7001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Oval 15"/>
          <p:cNvSpPr>
            <a:spLocks noChangeArrowheads="1"/>
          </p:cNvSpPr>
          <p:nvPr/>
        </p:nvSpPr>
        <p:spPr bwMode="auto">
          <a:xfrm>
            <a:off x="7567613" y="719138"/>
            <a:ext cx="1711325" cy="1711325"/>
          </a:xfrm>
          <a:prstGeom prst="ellipse">
            <a:avLst/>
          </a:prstGeom>
          <a:solidFill>
            <a:schemeClr val="bg1">
              <a:alpha val="14999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>
            <a:off x="6997700" y="1860550"/>
            <a:ext cx="1139825" cy="1139825"/>
          </a:xfrm>
          <a:prstGeom prst="ellipse">
            <a:avLst/>
          </a:prstGeom>
          <a:solidFill>
            <a:schemeClr val="bg1">
              <a:alpha val="2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3463" y="862013"/>
            <a:ext cx="4808537" cy="1751012"/>
          </a:xfrm>
        </p:spPr>
        <p:txBody>
          <a:bodyPr lIns="0" rIns="0" anchor="b"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3463" y="3352800"/>
            <a:ext cx="4198937" cy="1930400"/>
          </a:xfrm>
        </p:spPr>
        <p:txBody>
          <a:bodyPr tIns="45720" bIns="45720"/>
          <a:lstStyle>
            <a:lvl1pPr marL="0" indent="12700">
              <a:spcBef>
                <a:spcPct val="0"/>
              </a:spcBef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6157" name="Picture 13" descr="logo with 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4850" y="5570538"/>
            <a:ext cx="31384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17" descr="lite border to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</p:spPr>
      </p:pic>
      <p:pic>
        <p:nvPicPr>
          <p:cNvPr id="6162" name="Picture 18" descr="lite border botto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</p:spPr>
      </p:pic>
      <p:pic>
        <p:nvPicPr>
          <p:cNvPr id="6163" name="Picture 19" descr="lite border lef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</p:spPr>
      </p:pic>
      <p:pic>
        <p:nvPicPr>
          <p:cNvPr id="6164" name="Picture 20" descr="lite border righ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6200" y="147638"/>
            <a:ext cx="1997075" cy="5991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4975" y="147638"/>
            <a:ext cx="5838825" cy="5991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36750"/>
            <a:ext cx="3775075" cy="420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431925"/>
          </a:xfrm>
          <a:prstGeom prst="rect">
            <a:avLst/>
          </a:prstGeom>
          <a:gradFill rotWithShape="1">
            <a:gsLst>
              <a:gs pos="0">
                <a:srgbClr val="C74A1B"/>
              </a:gs>
              <a:gs pos="100000">
                <a:srgbClr val="FF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47638"/>
            <a:ext cx="6989763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C74A1B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936750"/>
            <a:ext cx="7702550" cy="420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4" name="Picture 10" descr="logo white smal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86675" y="628650"/>
            <a:ext cx="9969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 descr="lite border 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42875"/>
          </a:xfrm>
          <a:prstGeom prst="rect">
            <a:avLst/>
          </a:prstGeom>
          <a:noFill/>
          <a:effectLst/>
        </p:spPr>
      </p:pic>
      <p:pic>
        <p:nvPicPr>
          <p:cNvPr id="1036" name="Picture 12" descr="lite border bottom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715125"/>
            <a:ext cx="9144000" cy="142875"/>
          </a:xfrm>
          <a:prstGeom prst="rect">
            <a:avLst/>
          </a:prstGeom>
          <a:noFill/>
        </p:spPr>
      </p:pic>
      <p:pic>
        <p:nvPicPr>
          <p:cNvPr id="1037" name="Picture 13" descr="lite border left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446088" cy="6858000"/>
          </a:xfrm>
          <a:prstGeom prst="rect">
            <a:avLst/>
          </a:prstGeom>
          <a:noFill/>
        </p:spPr>
      </p:pic>
      <p:pic>
        <p:nvPicPr>
          <p:cNvPr id="1038" name="Picture 14" descr="lite border right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697913" y="0"/>
            <a:ext cx="446087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238125" indent="-225425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900" b="1">
          <a:solidFill>
            <a:schemeClr val="tx1"/>
          </a:solidFill>
          <a:latin typeface="+mn-lt"/>
        </a:defRPr>
      </a:lvl2pPr>
      <a:lvl3pPr marL="1150938" indent="-223838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700" b="1">
          <a:solidFill>
            <a:schemeClr val="tx1"/>
          </a:solidFill>
          <a:latin typeface="+mn-lt"/>
        </a:defRPr>
      </a:lvl3pPr>
      <a:lvl4pPr marL="1608138" indent="-223838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500" b="1">
          <a:solidFill>
            <a:schemeClr val="tx1"/>
          </a:solidFill>
          <a:latin typeface="+mn-lt"/>
        </a:defRPr>
      </a:lvl4pPr>
      <a:lvl5pPr marL="20637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5pPr>
      <a:lvl6pPr marL="25209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6pPr>
      <a:lvl7pPr marL="29781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7pPr>
      <a:lvl8pPr marL="34353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8pPr>
      <a:lvl9pPr marL="3892550" indent="-222250" algn="l" rtl="0" eaLnBrk="1" fontAlgn="base" hangingPunct="1">
        <a:lnSpc>
          <a:spcPct val="120000"/>
        </a:lnSpc>
        <a:spcBef>
          <a:spcPct val="50000"/>
        </a:spcBef>
        <a:spcAft>
          <a:spcPct val="0"/>
        </a:spcAft>
        <a:buClr>
          <a:srgbClr val="FF7600"/>
        </a:buClr>
        <a:buChar char="•"/>
        <a:defRPr sz="13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3463" y="862013"/>
            <a:ext cx="5037137" cy="1751012"/>
          </a:xfrm>
        </p:spPr>
        <p:txBody>
          <a:bodyPr/>
          <a:lstStyle/>
          <a:p>
            <a:r>
              <a:rPr lang="en-US" dirty="0" err="1" smtClean="0"/>
              <a:t>WebDewey</a:t>
            </a:r>
            <a:r>
              <a:rPr lang="en-US" dirty="0" smtClean="0"/>
              <a:t> Number Building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History and travel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6989763" cy="1284287"/>
          </a:xfrm>
        </p:spPr>
        <p:txBody>
          <a:bodyPr/>
          <a:lstStyle/>
          <a:p>
            <a:r>
              <a:rPr lang="en-US" dirty="0" smtClean="0"/>
              <a:t>Overall workflow</a:t>
            </a:r>
            <a:endParaRPr lang="en-US" dirty="0"/>
          </a:p>
        </p:txBody>
      </p:sp>
      <p:grpSp>
        <p:nvGrpSpPr>
          <p:cNvPr id="3" name="Group 195"/>
          <p:cNvGrpSpPr/>
          <p:nvPr/>
        </p:nvGrpSpPr>
        <p:grpSpPr>
          <a:xfrm>
            <a:off x="352825" y="1598525"/>
            <a:ext cx="8435029" cy="4954675"/>
            <a:chOff x="352825" y="1598525"/>
            <a:chExt cx="8435029" cy="4954675"/>
          </a:xfrm>
        </p:grpSpPr>
        <p:grpSp>
          <p:nvGrpSpPr>
            <p:cNvPr id="4" name="Group 2"/>
            <p:cNvGrpSpPr/>
            <p:nvPr/>
          </p:nvGrpSpPr>
          <p:grpSpPr>
            <a:xfrm>
              <a:off x="1457737" y="2385584"/>
              <a:ext cx="372899" cy="91440"/>
              <a:chOff x="1110723" y="1152473"/>
              <a:chExt cx="372899" cy="91440"/>
            </a:xfrm>
          </p:grpSpPr>
          <p:sp>
            <p:nvSpPr>
              <p:cNvPr id="94" name="Straight Connector 3"/>
              <p:cNvSpPr/>
              <p:nvPr/>
            </p:nvSpPr>
            <p:spPr>
              <a:xfrm>
                <a:off x="1110723" y="1152473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5" name="Straight Connector 4"/>
              <p:cNvSpPr/>
              <p:nvPr/>
            </p:nvSpPr>
            <p:spPr>
              <a:xfrm>
                <a:off x="1287085" y="1196173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5" name="Group 3"/>
            <p:cNvGrpSpPr/>
            <p:nvPr/>
          </p:nvGrpSpPr>
          <p:grpSpPr>
            <a:xfrm>
              <a:off x="352825" y="1905000"/>
              <a:ext cx="1106711" cy="1052607"/>
              <a:chOff x="5811" y="671889"/>
              <a:chExt cx="1106711" cy="1052607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5811" y="671889"/>
                <a:ext cx="1106711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3" name="Rectangle 92"/>
              <p:cNvSpPr/>
              <p:nvPr/>
            </p:nvSpPr>
            <p:spPr>
              <a:xfrm>
                <a:off x="5811" y="671889"/>
                <a:ext cx="1106711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Find starting number/span with add instruction, else find base number</a:t>
                </a:r>
                <a:endParaRPr lang="en-US" sz="1200" kern="1200" dirty="0"/>
              </a:p>
            </p:txBody>
          </p:sp>
        </p:grpSp>
        <p:grpSp>
          <p:nvGrpSpPr>
            <p:cNvPr id="6" name="Group 4"/>
            <p:cNvGrpSpPr/>
            <p:nvPr/>
          </p:nvGrpSpPr>
          <p:grpSpPr>
            <a:xfrm>
              <a:off x="2708515" y="2385584"/>
              <a:ext cx="372899" cy="91440"/>
              <a:chOff x="2361501" y="1152473"/>
              <a:chExt cx="372899" cy="91440"/>
            </a:xfrm>
          </p:grpSpPr>
          <p:sp>
            <p:nvSpPr>
              <p:cNvPr id="90" name="Straight Connector 7"/>
              <p:cNvSpPr/>
              <p:nvPr/>
            </p:nvSpPr>
            <p:spPr>
              <a:xfrm>
                <a:off x="2361501" y="1152473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1" name="Straight Connector 8"/>
              <p:cNvSpPr/>
              <p:nvPr/>
            </p:nvSpPr>
            <p:spPr>
              <a:xfrm>
                <a:off x="2537863" y="1196173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7" name="Group 5"/>
            <p:cNvGrpSpPr/>
            <p:nvPr/>
          </p:nvGrpSpPr>
          <p:grpSpPr>
            <a:xfrm>
              <a:off x="1863036" y="1905000"/>
              <a:ext cx="847278" cy="1052607"/>
              <a:chOff x="1516022" y="671889"/>
              <a:chExt cx="847278" cy="1052607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1516022" y="671889"/>
                <a:ext cx="847278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9" name="Rectangle 88"/>
              <p:cNvSpPr/>
              <p:nvPr/>
            </p:nvSpPr>
            <p:spPr>
              <a:xfrm>
                <a:off x="1516022" y="671889"/>
                <a:ext cx="847278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Click Start/Add</a:t>
                </a:r>
                <a:endParaRPr lang="en-US" sz="1200" kern="1200" dirty="0"/>
              </a:p>
            </p:txBody>
          </p:sp>
        </p:grpSp>
        <p:grpSp>
          <p:nvGrpSpPr>
            <p:cNvPr id="8" name="Group 6"/>
            <p:cNvGrpSpPr/>
            <p:nvPr/>
          </p:nvGrpSpPr>
          <p:grpSpPr>
            <a:xfrm>
              <a:off x="4592699" y="2385584"/>
              <a:ext cx="378565" cy="91440"/>
              <a:chOff x="4245685" y="1152473"/>
              <a:chExt cx="378565" cy="91440"/>
            </a:xfrm>
          </p:grpSpPr>
          <p:sp>
            <p:nvSpPr>
              <p:cNvPr id="86" name="Straight Connector 11"/>
              <p:cNvSpPr/>
              <p:nvPr/>
            </p:nvSpPr>
            <p:spPr>
              <a:xfrm>
                <a:off x="4245685" y="1152473"/>
                <a:ext cx="378565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206382" y="45720"/>
                    </a:lnTo>
                    <a:lnTo>
                      <a:pt x="206382" y="47141"/>
                    </a:lnTo>
                    <a:lnTo>
                      <a:pt x="378565" y="47141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7" name="Straight Connector 12"/>
              <p:cNvSpPr/>
              <p:nvPr/>
            </p:nvSpPr>
            <p:spPr>
              <a:xfrm>
                <a:off x="4424739" y="1196173"/>
                <a:ext cx="20458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9" name="Group 7"/>
            <p:cNvGrpSpPr/>
            <p:nvPr/>
          </p:nvGrpSpPr>
          <p:grpSpPr>
            <a:xfrm>
              <a:off x="3113814" y="1905000"/>
              <a:ext cx="1480685" cy="1052607"/>
              <a:chOff x="2766800" y="671889"/>
              <a:chExt cx="1480685" cy="1052607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2766800" y="671889"/>
                <a:ext cx="1480685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5" name="Rectangle 84"/>
              <p:cNvSpPr/>
              <p:nvPr/>
            </p:nvSpPr>
            <p:spPr>
              <a:xfrm>
                <a:off x="2766800" y="671889"/>
                <a:ext cx="1480685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System displays notation specified by add instruction or displays Table 1 (in final step)</a:t>
                </a:r>
              </a:p>
            </p:txBody>
          </p:sp>
        </p:grpSp>
        <p:grpSp>
          <p:nvGrpSpPr>
            <p:cNvPr id="10" name="Group 8"/>
            <p:cNvGrpSpPr/>
            <p:nvPr/>
          </p:nvGrpSpPr>
          <p:grpSpPr>
            <a:xfrm>
              <a:off x="6756210" y="2385584"/>
              <a:ext cx="367232" cy="91440"/>
              <a:chOff x="6409196" y="1152473"/>
              <a:chExt cx="367232" cy="91440"/>
            </a:xfrm>
          </p:grpSpPr>
          <p:sp>
            <p:nvSpPr>
              <p:cNvPr id="82" name="Straight Connector 15"/>
              <p:cNvSpPr/>
              <p:nvPr/>
            </p:nvSpPr>
            <p:spPr>
              <a:xfrm>
                <a:off x="6409196" y="1152473"/>
                <a:ext cx="367232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7141"/>
                    </a:moveTo>
                    <a:lnTo>
                      <a:pt x="200716" y="47141"/>
                    </a:lnTo>
                    <a:lnTo>
                      <a:pt x="200716" y="45720"/>
                    </a:lnTo>
                    <a:lnTo>
                      <a:pt x="367232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3" name="Straight Connector 16"/>
              <p:cNvSpPr/>
              <p:nvPr/>
            </p:nvSpPr>
            <p:spPr>
              <a:xfrm>
                <a:off x="6582867" y="1196173"/>
                <a:ext cx="19891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1" name="Group 9"/>
            <p:cNvGrpSpPr/>
            <p:nvPr/>
          </p:nvGrpSpPr>
          <p:grpSpPr>
            <a:xfrm>
              <a:off x="5003665" y="1906421"/>
              <a:ext cx="1754345" cy="1052607"/>
              <a:chOff x="4656651" y="673310"/>
              <a:chExt cx="1754345" cy="1052607"/>
            </a:xfrm>
          </p:grpSpPr>
          <p:sp>
            <p:nvSpPr>
              <p:cNvPr id="80" name="Flowchart: Decision 79"/>
              <p:cNvSpPr/>
              <p:nvPr/>
            </p:nvSpPr>
            <p:spPr>
              <a:xfrm>
                <a:off x="4656651" y="673310"/>
                <a:ext cx="1754345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1" name="Flowchart: Decision 18"/>
              <p:cNvSpPr/>
              <p:nvPr/>
            </p:nvSpPr>
            <p:spPr>
              <a:xfrm>
                <a:off x="5095237" y="936462"/>
                <a:ext cx="877173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Number building complete?</a:t>
                </a:r>
                <a:endParaRPr lang="en-US" sz="1200" kern="12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7155843" y="1905000"/>
              <a:ext cx="1478544" cy="1052607"/>
              <a:chOff x="6808829" y="671889"/>
              <a:chExt cx="1478544" cy="1052607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6808829" y="671889"/>
                <a:ext cx="1478544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7" name="Rectangle 76"/>
              <p:cNvSpPr/>
              <p:nvPr/>
            </p:nvSpPr>
            <p:spPr>
              <a:xfrm>
                <a:off x="6808829" y="671889"/>
                <a:ext cx="1478544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As needed, user navigates to next number/span with add instruction or base number</a:t>
                </a:r>
                <a:endParaRPr lang="en-US" sz="1200" kern="12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306565" y="4067870"/>
              <a:ext cx="372899" cy="91440"/>
              <a:chOff x="959551" y="2608580"/>
              <a:chExt cx="372899" cy="91440"/>
            </a:xfrm>
          </p:grpSpPr>
          <p:sp>
            <p:nvSpPr>
              <p:cNvPr id="74" name="Straight Connector 23"/>
              <p:cNvSpPr/>
              <p:nvPr/>
            </p:nvSpPr>
            <p:spPr>
              <a:xfrm>
                <a:off x="959551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5" name="Straight Connector 24"/>
              <p:cNvSpPr/>
              <p:nvPr/>
            </p:nvSpPr>
            <p:spPr>
              <a:xfrm>
                <a:off x="1135913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52825" y="3587286"/>
              <a:ext cx="955539" cy="1052607"/>
              <a:chOff x="5811" y="2127996"/>
              <a:chExt cx="955539" cy="1052607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5811" y="2127996"/>
                <a:ext cx="955539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3" name="Rectangle 72"/>
              <p:cNvSpPr/>
              <p:nvPr/>
            </p:nvSpPr>
            <p:spPr>
              <a:xfrm>
                <a:off x="5811" y="2127996"/>
                <a:ext cx="955539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Verify the number is correct, click Save</a:t>
                </a:r>
                <a:endParaRPr lang="en-US" sz="1200" kern="1200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716216" y="4067870"/>
              <a:ext cx="372899" cy="91440"/>
              <a:chOff x="2369202" y="2608580"/>
              <a:chExt cx="372899" cy="91440"/>
            </a:xfrm>
          </p:grpSpPr>
          <p:sp>
            <p:nvSpPr>
              <p:cNvPr id="70" name="Straight Connector 27"/>
              <p:cNvSpPr/>
              <p:nvPr/>
            </p:nvSpPr>
            <p:spPr>
              <a:xfrm>
                <a:off x="2369202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1" name="Straight Connector 28"/>
              <p:cNvSpPr/>
              <p:nvPr/>
            </p:nvSpPr>
            <p:spPr>
              <a:xfrm>
                <a:off x="2545564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711864" y="3587286"/>
              <a:ext cx="1006152" cy="1052607"/>
              <a:chOff x="1364850" y="2127996"/>
              <a:chExt cx="1006152" cy="1052607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1364850" y="2127996"/>
                <a:ext cx="1006152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9" name="Rectangle 68"/>
              <p:cNvSpPr/>
              <p:nvPr/>
            </p:nvSpPr>
            <p:spPr>
              <a:xfrm>
                <a:off x="1364850" y="2127996"/>
                <a:ext cx="1006152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User term box appears, select user terms </a:t>
                </a:r>
                <a:endParaRPr lang="en-US" sz="1200" kern="12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874061" y="4067870"/>
              <a:ext cx="372899" cy="91440"/>
              <a:chOff x="4527047" y="2608580"/>
              <a:chExt cx="372899" cy="91440"/>
            </a:xfrm>
          </p:grpSpPr>
          <p:sp>
            <p:nvSpPr>
              <p:cNvPr id="66" name="Straight Connector 31"/>
              <p:cNvSpPr/>
              <p:nvPr/>
            </p:nvSpPr>
            <p:spPr>
              <a:xfrm>
                <a:off x="4527047" y="2608580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7" name="Straight Connector 32"/>
              <p:cNvSpPr/>
              <p:nvPr/>
            </p:nvSpPr>
            <p:spPr>
              <a:xfrm>
                <a:off x="4703409" y="2652280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121516" y="3587286"/>
              <a:ext cx="1754345" cy="1052607"/>
              <a:chOff x="2774502" y="2127996"/>
              <a:chExt cx="1754345" cy="1052607"/>
            </a:xfrm>
          </p:grpSpPr>
          <p:sp>
            <p:nvSpPr>
              <p:cNvPr id="64" name="Flowchart: Decision 63"/>
              <p:cNvSpPr/>
              <p:nvPr/>
            </p:nvSpPr>
            <p:spPr>
              <a:xfrm>
                <a:off x="2774502" y="2127996"/>
                <a:ext cx="1754345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5" name="Flowchart: Decision 34"/>
              <p:cNvSpPr/>
              <p:nvPr/>
            </p:nvSpPr>
            <p:spPr>
              <a:xfrm>
                <a:off x="3213088" y="2391148"/>
                <a:ext cx="877173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User term needs to be changed?</a:t>
                </a:r>
                <a:endParaRPr lang="en-US" sz="1200" kern="1200" dirty="0"/>
              </a:p>
            </p:txBody>
          </p:sp>
        </p:grpSp>
        <p:grpSp>
          <p:nvGrpSpPr>
            <p:cNvPr id="19" name="Group 19"/>
            <p:cNvGrpSpPr/>
            <p:nvPr/>
          </p:nvGrpSpPr>
          <p:grpSpPr>
            <a:xfrm>
              <a:off x="5279360" y="3587286"/>
              <a:ext cx="1134657" cy="1052607"/>
              <a:chOff x="4932346" y="2127996"/>
              <a:chExt cx="1134657" cy="1052607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932346" y="2127996"/>
                <a:ext cx="1134657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1" name="Rectangle 60"/>
              <p:cNvSpPr/>
              <p:nvPr/>
            </p:nvSpPr>
            <p:spPr>
              <a:xfrm>
                <a:off x="4932346" y="2127996"/>
                <a:ext cx="1134657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Edit term, click Update</a:t>
                </a:r>
                <a:endParaRPr lang="en-US" sz="1200" kern="1200" dirty="0"/>
              </a:p>
            </p:txBody>
          </p:sp>
        </p:grpSp>
        <p:grpSp>
          <p:nvGrpSpPr>
            <p:cNvPr id="20" name="Group 21"/>
            <p:cNvGrpSpPr/>
            <p:nvPr/>
          </p:nvGrpSpPr>
          <p:grpSpPr>
            <a:xfrm>
              <a:off x="6823330" y="3606275"/>
              <a:ext cx="1829483" cy="1052607"/>
              <a:chOff x="6476316" y="2146985"/>
              <a:chExt cx="1829483" cy="1052607"/>
            </a:xfrm>
          </p:grpSpPr>
          <p:sp>
            <p:nvSpPr>
              <p:cNvPr id="56" name="Flowchart: Decision 55"/>
              <p:cNvSpPr/>
              <p:nvPr/>
            </p:nvSpPr>
            <p:spPr>
              <a:xfrm>
                <a:off x="6476316" y="2146985"/>
                <a:ext cx="1829483" cy="1052607"/>
              </a:xfrm>
              <a:prstGeom prst="flowChartDecision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7" name="Flowchart: Decision 42"/>
              <p:cNvSpPr/>
              <p:nvPr/>
            </p:nvSpPr>
            <p:spPr>
              <a:xfrm>
                <a:off x="6933687" y="2410137"/>
                <a:ext cx="914741" cy="52630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 Additional term needed?</a:t>
                </a:r>
                <a:endParaRPr lang="en-US" sz="1200" kern="1200" dirty="0"/>
              </a:p>
            </p:txBody>
          </p:sp>
        </p:grpSp>
        <p:grpSp>
          <p:nvGrpSpPr>
            <p:cNvPr id="21" name="Group 22"/>
            <p:cNvGrpSpPr/>
            <p:nvPr/>
          </p:nvGrpSpPr>
          <p:grpSpPr>
            <a:xfrm>
              <a:off x="1326266" y="5981176"/>
              <a:ext cx="372899" cy="91440"/>
              <a:chOff x="979252" y="4064686"/>
              <a:chExt cx="372899" cy="91440"/>
            </a:xfrm>
          </p:grpSpPr>
          <p:sp>
            <p:nvSpPr>
              <p:cNvPr id="54" name="Straight Connector 43"/>
              <p:cNvSpPr/>
              <p:nvPr/>
            </p:nvSpPr>
            <p:spPr>
              <a:xfrm>
                <a:off x="979252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5" name="Straight Connector 44"/>
              <p:cNvSpPr/>
              <p:nvPr/>
            </p:nvSpPr>
            <p:spPr>
              <a:xfrm>
                <a:off x="1155614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2" name="Group 23"/>
            <p:cNvGrpSpPr/>
            <p:nvPr/>
          </p:nvGrpSpPr>
          <p:grpSpPr>
            <a:xfrm>
              <a:off x="352825" y="5500593"/>
              <a:ext cx="975240" cy="1052607"/>
              <a:chOff x="5811" y="3584103"/>
              <a:chExt cx="975240" cy="1052607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5811" y="3584103"/>
                <a:ext cx="975240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3" name="Rectangle 52"/>
              <p:cNvSpPr/>
              <p:nvPr/>
            </p:nvSpPr>
            <p:spPr>
              <a:xfrm>
                <a:off x="5811" y="3584103"/>
                <a:ext cx="975240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Create additional term, click Add</a:t>
                </a:r>
                <a:endParaRPr lang="en-US" sz="1200" kern="1200" dirty="0"/>
              </a:p>
            </p:txBody>
          </p:sp>
        </p:grpSp>
        <p:grpSp>
          <p:nvGrpSpPr>
            <p:cNvPr id="23" name="Group 24"/>
            <p:cNvGrpSpPr/>
            <p:nvPr/>
          </p:nvGrpSpPr>
          <p:grpSpPr>
            <a:xfrm>
              <a:off x="2504081" y="5981176"/>
              <a:ext cx="372899" cy="91440"/>
              <a:chOff x="2157067" y="4064686"/>
              <a:chExt cx="372899" cy="91440"/>
            </a:xfrm>
          </p:grpSpPr>
          <p:sp>
            <p:nvSpPr>
              <p:cNvPr id="50" name="Straight Connector 47"/>
              <p:cNvSpPr/>
              <p:nvPr/>
            </p:nvSpPr>
            <p:spPr>
              <a:xfrm>
                <a:off x="2157067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1" name="Straight Connector 48"/>
              <p:cNvSpPr/>
              <p:nvPr/>
            </p:nvSpPr>
            <p:spPr>
              <a:xfrm>
                <a:off x="2333429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4" name="Group 25"/>
            <p:cNvGrpSpPr/>
            <p:nvPr/>
          </p:nvGrpSpPr>
          <p:grpSpPr>
            <a:xfrm>
              <a:off x="1731565" y="5500593"/>
              <a:ext cx="774315" cy="1052607"/>
              <a:chOff x="1384551" y="3584103"/>
              <a:chExt cx="774315" cy="105260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384551" y="3584103"/>
                <a:ext cx="774315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9" name="Rectangle 48"/>
              <p:cNvSpPr/>
              <p:nvPr/>
            </p:nvSpPr>
            <p:spPr>
              <a:xfrm>
                <a:off x="1384551" y="3584103"/>
                <a:ext cx="774315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Select term to set as caption</a:t>
                </a:r>
                <a:endParaRPr lang="en-US" sz="1200" kern="1200" dirty="0"/>
              </a:p>
            </p:txBody>
          </p:sp>
        </p:grpSp>
        <p:grpSp>
          <p:nvGrpSpPr>
            <p:cNvPr id="25" name="Group 26"/>
            <p:cNvGrpSpPr/>
            <p:nvPr/>
          </p:nvGrpSpPr>
          <p:grpSpPr>
            <a:xfrm>
              <a:off x="3923223" y="5981176"/>
              <a:ext cx="372899" cy="91440"/>
              <a:chOff x="3576209" y="4064686"/>
              <a:chExt cx="372899" cy="91440"/>
            </a:xfrm>
          </p:grpSpPr>
          <p:sp>
            <p:nvSpPr>
              <p:cNvPr id="46" name="Straight Connector 51"/>
              <p:cNvSpPr/>
              <p:nvPr/>
            </p:nvSpPr>
            <p:spPr>
              <a:xfrm>
                <a:off x="3576209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7" name="Straight Connector 52"/>
              <p:cNvSpPr/>
              <p:nvPr/>
            </p:nvSpPr>
            <p:spPr>
              <a:xfrm>
                <a:off x="3752572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6" name="Group 27"/>
            <p:cNvGrpSpPr/>
            <p:nvPr/>
          </p:nvGrpSpPr>
          <p:grpSpPr>
            <a:xfrm>
              <a:off x="2909380" y="5500593"/>
              <a:ext cx="1015643" cy="1052607"/>
              <a:chOff x="2562366" y="3584103"/>
              <a:chExt cx="1015643" cy="1052607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2562366" y="3584103"/>
                <a:ext cx="1015643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5" name="Rectangle 44"/>
              <p:cNvSpPr/>
              <p:nvPr/>
            </p:nvSpPr>
            <p:spPr>
              <a:xfrm>
                <a:off x="2562366" y="3584103"/>
                <a:ext cx="1015643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Save as institutional or personal visibility</a:t>
                </a:r>
              </a:p>
            </p:txBody>
          </p:sp>
        </p:grpSp>
        <p:grpSp>
          <p:nvGrpSpPr>
            <p:cNvPr id="27" name="Group 28"/>
            <p:cNvGrpSpPr/>
            <p:nvPr/>
          </p:nvGrpSpPr>
          <p:grpSpPr>
            <a:xfrm>
              <a:off x="5271666" y="5981176"/>
              <a:ext cx="372899" cy="91440"/>
              <a:chOff x="4924652" y="4064686"/>
              <a:chExt cx="372899" cy="91440"/>
            </a:xfrm>
          </p:grpSpPr>
          <p:sp>
            <p:nvSpPr>
              <p:cNvPr id="42" name="Straight Connector 55"/>
              <p:cNvSpPr/>
              <p:nvPr/>
            </p:nvSpPr>
            <p:spPr>
              <a:xfrm>
                <a:off x="4924652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Straight Connector 56"/>
              <p:cNvSpPr/>
              <p:nvPr/>
            </p:nvSpPr>
            <p:spPr>
              <a:xfrm>
                <a:off x="5101014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28" name="Group 29"/>
            <p:cNvGrpSpPr/>
            <p:nvPr/>
          </p:nvGrpSpPr>
          <p:grpSpPr>
            <a:xfrm>
              <a:off x="4328523" y="5500593"/>
              <a:ext cx="944943" cy="1052607"/>
              <a:chOff x="3981509" y="3584103"/>
              <a:chExt cx="944943" cy="1052607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3981509" y="3584103"/>
                <a:ext cx="944943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1" name="Rectangle 40"/>
              <p:cNvSpPr/>
              <p:nvPr/>
            </p:nvSpPr>
            <p:spPr>
              <a:xfrm>
                <a:off x="3981509" y="3584103"/>
                <a:ext cx="944943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Verify presence in the hierarchy</a:t>
                </a:r>
              </a:p>
            </p:txBody>
          </p:sp>
        </p:grpSp>
        <p:grpSp>
          <p:nvGrpSpPr>
            <p:cNvPr id="29" name="Group 30"/>
            <p:cNvGrpSpPr/>
            <p:nvPr/>
          </p:nvGrpSpPr>
          <p:grpSpPr>
            <a:xfrm>
              <a:off x="6725053" y="5981176"/>
              <a:ext cx="372899" cy="91440"/>
              <a:chOff x="6378039" y="4064686"/>
              <a:chExt cx="372899" cy="91440"/>
            </a:xfrm>
          </p:grpSpPr>
          <p:sp>
            <p:nvSpPr>
              <p:cNvPr id="38" name="Straight Connector 59"/>
              <p:cNvSpPr/>
              <p:nvPr/>
            </p:nvSpPr>
            <p:spPr>
              <a:xfrm>
                <a:off x="6378039" y="4064686"/>
                <a:ext cx="372899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5720"/>
                    </a:moveTo>
                    <a:lnTo>
                      <a:pt x="372899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9" name="Straight Connector 60"/>
              <p:cNvSpPr/>
              <p:nvPr/>
            </p:nvSpPr>
            <p:spPr>
              <a:xfrm>
                <a:off x="6554401" y="4108387"/>
                <a:ext cx="20174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grpSp>
          <p:nvGrpSpPr>
            <p:cNvPr id="30" name="Group 31"/>
            <p:cNvGrpSpPr/>
            <p:nvPr/>
          </p:nvGrpSpPr>
          <p:grpSpPr>
            <a:xfrm>
              <a:off x="5676965" y="5500593"/>
              <a:ext cx="1049887" cy="1052607"/>
              <a:chOff x="5329951" y="3584103"/>
              <a:chExt cx="1049887" cy="1052607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5329951" y="3584103"/>
                <a:ext cx="1049887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7" name="Rectangle 36"/>
              <p:cNvSpPr/>
              <p:nvPr/>
            </p:nvSpPr>
            <p:spPr>
              <a:xfrm>
                <a:off x="5329951" y="3584103"/>
                <a:ext cx="1049887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Contribute to Dewey Editors (optional)</a:t>
                </a:r>
              </a:p>
            </p:txBody>
          </p:sp>
        </p:grpSp>
        <p:grpSp>
          <p:nvGrpSpPr>
            <p:cNvPr id="31" name="Group 32"/>
            <p:cNvGrpSpPr/>
            <p:nvPr/>
          </p:nvGrpSpPr>
          <p:grpSpPr>
            <a:xfrm>
              <a:off x="7130353" y="5500593"/>
              <a:ext cx="1443352" cy="1052607"/>
              <a:chOff x="6783339" y="3584103"/>
              <a:chExt cx="1443352" cy="1052607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6783339" y="3584103"/>
                <a:ext cx="1443352" cy="1052607"/>
              </a:xfrm>
              <a:prstGeom prst="rect">
                <a:avLst/>
              </a:prstGeom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5" name="Rectangle 34"/>
              <p:cNvSpPr/>
              <p:nvPr/>
            </p:nvSpPr>
            <p:spPr>
              <a:xfrm>
                <a:off x="6783339" y="3584103"/>
                <a:ext cx="1443352" cy="10526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85344" tIns="85344" rIns="85344" bIns="85344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/>
                  <a:t>If not contributed to Dewey Editors, new number visible only to institution or person </a:t>
                </a:r>
              </a:p>
            </p:txBody>
          </p:sp>
        </p:grpSp>
        <p:grpSp>
          <p:nvGrpSpPr>
            <p:cNvPr id="32" name="Group 95"/>
            <p:cNvGrpSpPr/>
            <p:nvPr/>
          </p:nvGrpSpPr>
          <p:grpSpPr>
            <a:xfrm>
              <a:off x="6431357" y="4087384"/>
              <a:ext cx="367232" cy="91440"/>
              <a:chOff x="6409196" y="1152473"/>
              <a:chExt cx="367232" cy="91440"/>
            </a:xfrm>
          </p:grpSpPr>
          <p:sp>
            <p:nvSpPr>
              <p:cNvPr id="97" name="Straight Connector 15"/>
              <p:cNvSpPr/>
              <p:nvPr/>
            </p:nvSpPr>
            <p:spPr>
              <a:xfrm>
                <a:off x="6409196" y="1152473"/>
                <a:ext cx="367232" cy="91440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47141"/>
                    </a:moveTo>
                    <a:lnTo>
                      <a:pt x="200716" y="47141"/>
                    </a:lnTo>
                    <a:lnTo>
                      <a:pt x="200716" y="45720"/>
                    </a:lnTo>
                    <a:lnTo>
                      <a:pt x="367232" y="45720"/>
                    </a:ln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8" name="Straight Connector 16"/>
              <p:cNvSpPr/>
              <p:nvPr/>
            </p:nvSpPr>
            <p:spPr>
              <a:xfrm>
                <a:off x="6582867" y="1196173"/>
                <a:ext cx="19891" cy="403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700" tIns="0" rIns="12700" bIns="0" numCol="1" spcCol="1270" anchor="ctr" anchorCtr="0">
                <a:noAutofit/>
              </a:bodyPr>
              <a:lstStyle/>
              <a:p>
                <a:pPr lvl="0" algn="ctr" defTabSz="222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500" kern="1200"/>
              </a:p>
            </p:txBody>
          </p:sp>
        </p:grpSp>
        <p:cxnSp>
          <p:nvCxnSpPr>
            <p:cNvPr id="100" name="Straight Connector 99"/>
            <p:cNvCxnSpPr>
              <a:stCxn id="80" idx="2"/>
            </p:cNvCxnSpPr>
            <p:nvPr/>
          </p:nvCxnSpPr>
          <p:spPr>
            <a:xfrm flipH="1">
              <a:off x="5877093" y="2959028"/>
              <a:ext cx="3745" cy="320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845219" y="3276600"/>
              <a:ext cx="5029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73" idx="0"/>
            </p:cNvCxnSpPr>
            <p:nvPr/>
          </p:nvCxnSpPr>
          <p:spPr>
            <a:xfrm>
              <a:off x="845219" y="3276600"/>
              <a:ext cx="0" cy="3181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277109" y="1598525"/>
              <a:ext cx="6945" cy="29743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2272085" y="1600200"/>
              <a:ext cx="6497934" cy="33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8770019" y="1600200"/>
              <a:ext cx="2241" cy="8225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77" idx="3"/>
            </p:cNvCxnSpPr>
            <p:nvPr/>
          </p:nvCxnSpPr>
          <p:spPr>
            <a:xfrm flipV="1">
              <a:off x="8634387" y="2429435"/>
              <a:ext cx="144597" cy="18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>
              <a:stCxn id="64" idx="2"/>
            </p:cNvCxnSpPr>
            <p:nvPr/>
          </p:nvCxnSpPr>
          <p:spPr>
            <a:xfrm flipH="1">
              <a:off x="3997994" y="4639893"/>
              <a:ext cx="695" cy="2750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3997994" y="4914900"/>
              <a:ext cx="2793499" cy="95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 flipV="1">
              <a:off x="6788819" y="4133850"/>
              <a:ext cx="0" cy="78706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56" idx="2"/>
            </p:cNvCxnSpPr>
            <p:nvPr/>
          </p:nvCxnSpPr>
          <p:spPr>
            <a:xfrm>
              <a:off x="7738072" y="4658882"/>
              <a:ext cx="773" cy="4583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851157" y="5111338"/>
              <a:ext cx="6890621" cy="10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/>
            <p:cNvCxnSpPr>
              <a:endCxn id="53" idx="0"/>
            </p:cNvCxnSpPr>
            <p:nvPr/>
          </p:nvCxnSpPr>
          <p:spPr>
            <a:xfrm>
              <a:off x="856236" y="5110908"/>
              <a:ext cx="0" cy="38559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H="1" flipV="1">
              <a:off x="8783679" y="4126697"/>
              <a:ext cx="4175" cy="11781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8653377" y="4129517"/>
              <a:ext cx="130302" cy="5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3418185" y="5299953"/>
              <a:ext cx="5369668" cy="48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endCxn id="45" idx="0"/>
            </p:cNvCxnSpPr>
            <p:nvPr/>
          </p:nvCxnSpPr>
          <p:spPr>
            <a:xfrm>
              <a:off x="3413321" y="5295089"/>
              <a:ext cx="3881" cy="20550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TextBox 183"/>
          <p:cNvSpPr txBox="1"/>
          <p:nvPr/>
        </p:nvSpPr>
        <p:spPr>
          <a:xfrm>
            <a:off x="6705600" y="2133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89" name="TextBox 188"/>
          <p:cNvSpPr txBox="1"/>
          <p:nvPr/>
        </p:nvSpPr>
        <p:spPr>
          <a:xfrm>
            <a:off x="5486400" y="29996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0" name="TextBox 189"/>
          <p:cNvSpPr txBox="1"/>
          <p:nvPr/>
        </p:nvSpPr>
        <p:spPr>
          <a:xfrm>
            <a:off x="4800600" y="3810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1" name="TextBox 190"/>
          <p:cNvSpPr txBox="1"/>
          <p:nvPr/>
        </p:nvSpPr>
        <p:spPr>
          <a:xfrm>
            <a:off x="3962400" y="4648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  <p:sp>
        <p:nvSpPr>
          <p:cNvPr id="192" name="TextBox 191"/>
          <p:cNvSpPr txBox="1"/>
          <p:nvPr/>
        </p:nvSpPr>
        <p:spPr>
          <a:xfrm>
            <a:off x="7315200" y="4648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Yes</a:t>
            </a:r>
            <a:endParaRPr lang="en-US" sz="1200" dirty="0"/>
          </a:p>
        </p:txBody>
      </p:sp>
      <p:sp>
        <p:nvSpPr>
          <p:cNvPr id="193" name="TextBox 192"/>
          <p:cNvSpPr txBox="1"/>
          <p:nvPr/>
        </p:nvSpPr>
        <p:spPr>
          <a:xfrm>
            <a:off x="8458200" y="41910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975" y="163513"/>
            <a:ext cx="6989763" cy="1284287"/>
          </a:xfrm>
        </p:spPr>
        <p:txBody>
          <a:bodyPr/>
          <a:lstStyle/>
          <a:p>
            <a:r>
              <a:rPr lang="en-US" dirty="0" smtClean="0"/>
              <a:t>Process of building </a:t>
            </a:r>
            <a:r>
              <a:rPr lang="en-US" dirty="0" smtClean="0"/>
              <a:t>941.203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History of </a:t>
            </a:r>
            <a:r>
              <a:rPr lang="en-US" dirty="0" smtClean="0"/>
              <a:t>Northeastern Scotland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during the </a:t>
            </a:r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656840"/>
          <a:ext cx="8042275" cy="1651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18751"/>
                <a:gridCol w="769289"/>
                <a:gridCol w="1384720"/>
                <a:gridCol w="37695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941.201-941.208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941.20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(Northeastern</a:t>
                      </a:r>
                      <a:r>
                        <a:rPr lang="en-US" baseline="0" dirty="0" smtClean="0"/>
                        <a:t> Scotland</a:t>
                      </a:r>
                      <a:r>
                        <a:rPr lang="en-US" dirty="0" smtClean="0"/>
                        <a:t>) Historical periods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941.103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941.203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(Scotland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) 1314-1424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process of building </a:t>
            </a:r>
            <a:r>
              <a:rPr lang="en-US" dirty="0" smtClean="0"/>
              <a:t>941.203</a:t>
            </a:r>
            <a:br>
              <a:rPr lang="en-US" dirty="0" smtClean="0"/>
            </a:br>
            <a:r>
              <a:rPr lang="en-US" dirty="0" smtClean="0"/>
              <a:t>History of Northeastern Scotland</a:t>
            </a:r>
            <a:br>
              <a:rPr lang="en-US" dirty="0" smtClean="0"/>
            </a:br>
            <a:r>
              <a:rPr lang="en-US" dirty="0" smtClean="0"/>
              <a:t>during the 14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981" y="2386013"/>
            <a:ext cx="7920038" cy="2467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building </a:t>
            </a:r>
            <a:r>
              <a:rPr lang="en-US" dirty="0" smtClean="0"/>
              <a:t>918.10466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Travel in </a:t>
            </a:r>
            <a:r>
              <a:rPr lang="en-US" dirty="0" smtClean="0"/>
              <a:t>Brazil </a:t>
            </a:r>
            <a:r>
              <a:rPr lang="en-US" dirty="0" smtClean="0"/>
              <a:t>in 2012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20725" y="2524760"/>
          <a:ext cx="7737474" cy="21234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98675"/>
                <a:gridCol w="762000"/>
                <a:gridCol w="1371600"/>
                <a:gridCol w="35051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913-919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Geography of and travel in . . 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T2—81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918.1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Brazil</a:t>
                      </a:r>
                      <a:endParaRPr lang="en-US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913-919:041-049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918.104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(Travel) Historical periods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981.066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918.10466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2011-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process of building </a:t>
            </a:r>
            <a:r>
              <a:rPr lang="en-US" dirty="0" smtClean="0"/>
              <a:t>918.10466</a:t>
            </a:r>
            <a:br>
              <a:rPr lang="en-US" dirty="0" smtClean="0"/>
            </a:br>
            <a:r>
              <a:rPr lang="en-US" dirty="0" smtClean="0"/>
              <a:t>Travel in Brazil in 2012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253095"/>
            <a:ext cx="7924800" cy="3309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of building </a:t>
            </a:r>
            <a:r>
              <a:rPr lang="en-US" dirty="0" smtClean="0"/>
              <a:t>949.8004924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History of Jews in </a:t>
            </a:r>
            <a:r>
              <a:rPr lang="en-US" dirty="0" smtClean="0"/>
              <a:t>Romania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20725" y="2600960"/>
          <a:ext cx="7737474" cy="23926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74875"/>
                <a:gridCol w="762000"/>
                <a:gridCol w="1524000"/>
                <a:gridCol w="32765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Navigate to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this number/span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Click</a:t>
                      </a:r>
                      <a:endParaRPr lang="en-US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Number built</a:t>
                      </a:r>
                      <a:r>
                        <a:rPr lang="en-US" baseline="0" dirty="0" smtClean="0">
                          <a:solidFill>
                            <a:schemeClr val="accent2"/>
                          </a:solidFill>
                        </a:rPr>
                        <a:t> so far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Caption of last number/notation added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930-990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History . . 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T2—498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949.8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Romania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930-990:0041-0049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949.8004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Specific ethnic and national groups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T5—924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949.8004924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Hebrews, Israelis, Jews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975" y="152400"/>
            <a:ext cx="6989763" cy="1284287"/>
          </a:xfrm>
        </p:spPr>
        <p:txBody>
          <a:bodyPr/>
          <a:lstStyle/>
          <a:p>
            <a:r>
              <a:rPr lang="en-US" dirty="0" smtClean="0"/>
              <a:t>Results of process of building </a:t>
            </a:r>
            <a:r>
              <a:rPr lang="en-US" dirty="0" smtClean="0"/>
              <a:t>949.8004924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History of Jews in </a:t>
            </a:r>
            <a:r>
              <a:rPr lang="en-US" dirty="0" smtClean="0"/>
              <a:t>Romania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" y="1891928"/>
            <a:ext cx="7929563" cy="4127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clc_light_orange">
  <a:themeElements>
    <a:clrScheme name="Custom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3361</TotalTime>
  <Words>287</Words>
  <Application>Microsoft Office PowerPoint</Application>
  <PresentationFormat>On-screen Show (4:3)</PresentationFormat>
  <Paragraphs>94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oclc_light_orange</vt:lpstr>
      <vt:lpstr>WebDewey Number Building  History and travel examples</vt:lpstr>
      <vt:lpstr>Overall workflow</vt:lpstr>
      <vt:lpstr>Process of building 941.203 History of Northeastern Scotland during the 14th century</vt:lpstr>
      <vt:lpstr>Results of process of building 941.203 History of Northeastern Scotland during the 14th century</vt:lpstr>
      <vt:lpstr>Process of building 918.10466 Travel in Brazil in 2012</vt:lpstr>
      <vt:lpstr>Results of process of building 918.10466 Travel in Brazil in 2012</vt:lpstr>
      <vt:lpstr>Process of building 949.8004924 History of Jews in Romania</vt:lpstr>
      <vt:lpstr>Results of process of building 949.8004924 History of Jews in Romania</vt:lpstr>
    </vt:vector>
  </TitlesOfParts>
  <Company>OCLC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Dewey Number Building</dc:title>
  <dc:creator>Libbie Crawford</dc:creator>
  <cp:lastModifiedBy>Rebecca Green</cp:lastModifiedBy>
  <cp:revision>263</cp:revision>
  <dcterms:created xsi:type="dcterms:W3CDTF">2012-10-09T18:58:28Z</dcterms:created>
  <dcterms:modified xsi:type="dcterms:W3CDTF">2012-11-05T14:21:50Z</dcterms:modified>
</cp:coreProperties>
</file>