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handoutMasterIdLst>
    <p:handoutMasterId r:id="rId21"/>
  </p:handoutMasterIdLst>
  <p:sldIdLst>
    <p:sldId id="406" r:id="rId2"/>
    <p:sldId id="440" r:id="rId3"/>
    <p:sldId id="445" r:id="rId4"/>
    <p:sldId id="446" r:id="rId5"/>
    <p:sldId id="447" r:id="rId6"/>
    <p:sldId id="448" r:id="rId7"/>
    <p:sldId id="443" r:id="rId8"/>
    <p:sldId id="444" r:id="rId9"/>
    <p:sldId id="441" r:id="rId10"/>
    <p:sldId id="442" r:id="rId11"/>
    <p:sldId id="449" r:id="rId12"/>
    <p:sldId id="450" r:id="rId13"/>
    <p:sldId id="411" r:id="rId14"/>
    <p:sldId id="412" r:id="rId15"/>
    <p:sldId id="413" r:id="rId16"/>
    <p:sldId id="414" r:id="rId17"/>
    <p:sldId id="415" r:id="rId18"/>
    <p:sldId id="43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A6"/>
    <a:srgbClr val="F49B42"/>
    <a:srgbClr val="FF5437"/>
    <a:srgbClr val="1A3BA6"/>
    <a:srgbClr val="1833A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117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A1316DE-EEA3-4B6D-9973-26278DF95695}" type="datetimeFigureOut">
              <a:rPr lang="en-US" smtClean="0"/>
              <a:pPr/>
              <a:t>11/21/2016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5D09B1-B4FD-4672-A98F-5F2B2B4D5413}" type="slidenum">
              <a:rPr lang="en-US" smtClean="0"/>
              <a:pPr/>
              <a:t>‹#›</a:t>
            </a:fld>
            <a:endParaRPr lang="en-US"/>
          </a:p>
        </p:txBody>
      </p:sp>
    </p:spTree>
    <p:extLst>
      <p:ext uri="{BB962C8B-B14F-4D97-AF65-F5344CB8AC3E}">
        <p14:creationId xmlns:p14="http://schemas.microsoft.com/office/powerpoint/2010/main" val="28550524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82857E-9EF4-4134-AD2C-28540DB8F6DB}" type="datetimeFigureOut">
              <a:rPr lang="en-US" smtClean="0"/>
              <a:pPr/>
              <a:t>11/21/2016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EEDC25-C18D-4479-93CD-2B659FACF3E9}" type="slidenum">
              <a:rPr lang="en-US" smtClean="0"/>
              <a:pPr/>
              <a:t>‹#›</a:t>
            </a:fld>
            <a:endParaRPr lang="en-US"/>
          </a:p>
        </p:txBody>
      </p:sp>
    </p:spTree>
    <p:extLst>
      <p:ext uri="{BB962C8B-B14F-4D97-AF65-F5344CB8AC3E}">
        <p14:creationId xmlns:p14="http://schemas.microsoft.com/office/powerpoint/2010/main" val="16584057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7EEDC25-C18D-4479-93CD-2B659FACF3E9}" type="slidenum">
              <a:rPr lang="en-US" smtClean="0"/>
              <a:pPr/>
              <a:t>1</a:t>
            </a:fld>
            <a:endParaRPr lang="en-US"/>
          </a:p>
        </p:txBody>
      </p:sp>
    </p:spTree>
    <p:extLst>
      <p:ext uri="{BB962C8B-B14F-4D97-AF65-F5344CB8AC3E}">
        <p14:creationId xmlns:p14="http://schemas.microsoft.com/office/powerpoint/2010/main" val="21384041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7EEDC25-C18D-4479-93CD-2B659FACF3E9}" type="slidenum">
              <a:rPr lang="en-US" smtClean="0"/>
              <a:pPr/>
              <a:t>13</a:t>
            </a:fld>
            <a:endParaRPr lang="en-US"/>
          </a:p>
        </p:txBody>
      </p:sp>
    </p:spTree>
    <p:extLst>
      <p:ext uri="{BB962C8B-B14F-4D97-AF65-F5344CB8AC3E}">
        <p14:creationId xmlns:p14="http://schemas.microsoft.com/office/powerpoint/2010/main" val="41521478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7EEDC25-C18D-4479-93CD-2B659FACF3E9}" type="slidenum">
              <a:rPr lang="en-US" smtClean="0"/>
              <a:pPr/>
              <a:t>14</a:t>
            </a:fld>
            <a:endParaRPr lang="en-US"/>
          </a:p>
        </p:txBody>
      </p:sp>
    </p:spTree>
    <p:extLst>
      <p:ext uri="{BB962C8B-B14F-4D97-AF65-F5344CB8AC3E}">
        <p14:creationId xmlns:p14="http://schemas.microsoft.com/office/powerpoint/2010/main" val="4141679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7EEDC25-C18D-4479-93CD-2B659FACF3E9}" type="slidenum">
              <a:rPr lang="en-US" smtClean="0"/>
              <a:pPr/>
              <a:t>3</a:t>
            </a:fld>
            <a:endParaRPr lang="en-US"/>
          </a:p>
        </p:txBody>
      </p:sp>
    </p:spTree>
    <p:extLst>
      <p:ext uri="{BB962C8B-B14F-4D97-AF65-F5344CB8AC3E}">
        <p14:creationId xmlns:p14="http://schemas.microsoft.com/office/powerpoint/2010/main" val="35151239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7EEDC25-C18D-4479-93CD-2B659FACF3E9}" type="slidenum">
              <a:rPr lang="en-US" smtClean="0"/>
              <a:pPr/>
              <a:t>4</a:t>
            </a:fld>
            <a:endParaRPr lang="en-US"/>
          </a:p>
        </p:txBody>
      </p:sp>
    </p:spTree>
    <p:extLst>
      <p:ext uri="{BB962C8B-B14F-4D97-AF65-F5344CB8AC3E}">
        <p14:creationId xmlns:p14="http://schemas.microsoft.com/office/powerpoint/2010/main" val="35721310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7EEDC25-C18D-4479-93CD-2B659FACF3E9}" type="slidenum">
              <a:rPr lang="en-US" smtClean="0"/>
              <a:pPr/>
              <a:t>5</a:t>
            </a:fld>
            <a:endParaRPr lang="en-US"/>
          </a:p>
        </p:txBody>
      </p:sp>
    </p:spTree>
    <p:extLst>
      <p:ext uri="{BB962C8B-B14F-4D97-AF65-F5344CB8AC3E}">
        <p14:creationId xmlns:p14="http://schemas.microsoft.com/office/powerpoint/2010/main" val="20222809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7EEDC25-C18D-4479-93CD-2B659FACF3E9}" type="slidenum">
              <a:rPr lang="en-US" smtClean="0"/>
              <a:pPr/>
              <a:t>7</a:t>
            </a:fld>
            <a:endParaRPr lang="en-US"/>
          </a:p>
        </p:txBody>
      </p:sp>
    </p:spTree>
    <p:extLst>
      <p:ext uri="{BB962C8B-B14F-4D97-AF65-F5344CB8AC3E}">
        <p14:creationId xmlns:p14="http://schemas.microsoft.com/office/powerpoint/2010/main" val="29356090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7EEDC25-C18D-4479-93CD-2B659FACF3E9}" type="slidenum">
              <a:rPr lang="en-US" smtClean="0"/>
              <a:pPr/>
              <a:t>9</a:t>
            </a:fld>
            <a:endParaRPr lang="en-US"/>
          </a:p>
        </p:txBody>
      </p:sp>
    </p:spTree>
    <p:extLst>
      <p:ext uri="{BB962C8B-B14F-4D97-AF65-F5344CB8AC3E}">
        <p14:creationId xmlns:p14="http://schemas.microsoft.com/office/powerpoint/2010/main" val="36317002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7EEDC25-C18D-4479-93CD-2B659FACF3E9}" type="slidenum">
              <a:rPr lang="en-US" smtClean="0"/>
              <a:pPr/>
              <a:t>10</a:t>
            </a:fld>
            <a:endParaRPr lang="en-US"/>
          </a:p>
        </p:txBody>
      </p:sp>
    </p:spTree>
    <p:extLst>
      <p:ext uri="{BB962C8B-B14F-4D97-AF65-F5344CB8AC3E}">
        <p14:creationId xmlns:p14="http://schemas.microsoft.com/office/powerpoint/2010/main" val="12184159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7EEDC25-C18D-4479-93CD-2B659FACF3E9}" type="slidenum">
              <a:rPr lang="en-US" smtClean="0"/>
              <a:pPr/>
              <a:t>11</a:t>
            </a:fld>
            <a:endParaRPr lang="en-US"/>
          </a:p>
        </p:txBody>
      </p:sp>
    </p:spTree>
    <p:extLst>
      <p:ext uri="{BB962C8B-B14F-4D97-AF65-F5344CB8AC3E}">
        <p14:creationId xmlns:p14="http://schemas.microsoft.com/office/powerpoint/2010/main" val="34831247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7EEDC25-C18D-4479-93CD-2B659FACF3E9}" type="slidenum">
              <a:rPr lang="en-US" smtClean="0"/>
              <a:pPr/>
              <a:t>12</a:t>
            </a:fld>
            <a:endParaRPr lang="en-US"/>
          </a:p>
        </p:txBody>
      </p:sp>
    </p:spTree>
    <p:extLst>
      <p:ext uri="{BB962C8B-B14F-4D97-AF65-F5344CB8AC3E}">
        <p14:creationId xmlns:p14="http://schemas.microsoft.com/office/powerpoint/2010/main" val="295002510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153" name="Rectangle 9"/>
          <p:cNvSpPr>
            <a:spLocks noChangeArrowheads="1"/>
          </p:cNvSpPr>
          <p:nvPr/>
        </p:nvSpPr>
        <p:spPr bwMode="auto">
          <a:xfrm>
            <a:off x="0" y="0"/>
            <a:ext cx="9144000" cy="2859088"/>
          </a:xfrm>
          <a:prstGeom prst="rect">
            <a:avLst/>
          </a:prstGeom>
          <a:gradFill rotWithShape="1">
            <a:gsLst>
              <a:gs pos="0">
                <a:srgbClr val="C74A1B"/>
              </a:gs>
              <a:gs pos="100000">
                <a:srgbClr val="FF7600"/>
              </a:gs>
            </a:gsLst>
            <a:lin ang="5400000" scaled="1"/>
          </a:gradFill>
          <a:ln w="9525">
            <a:noFill/>
            <a:miter lim="800000"/>
            <a:headEnd/>
            <a:tailEnd/>
          </a:ln>
          <a:effectLst/>
        </p:spPr>
        <p:txBody>
          <a:bodyPr wrap="none" anchor="ctr"/>
          <a:lstStyle/>
          <a:p>
            <a:endParaRPr lang="en-US"/>
          </a:p>
        </p:txBody>
      </p:sp>
      <p:sp>
        <p:nvSpPr>
          <p:cNvPr id="6158" name="Oval 14"/>
          <p:cNvSpPr>
            <a:spLocks noChangeArrowheads="1"/>
          </p:cNvSpPr>
          <p:nvPr/>
        </p:nvSpPr>
        <p:spPr bwMode="auto">
          <a:xfrm>
            <a:off x="5711825" y="-279400"/>
            <a:ext cx="2425700" cy="2425700"/>
          </a:xfrm>
          <a:prstGeom prst="ellipse">
            <a:avLst/>
          </a:prstGeom>
          <a:solidFill>
            <a:schemeClr val="bg1">
              <a:alpha val="7001"/>
            </a:schemeClr>
          </a:solidFill>
          <a:ln w="9525">
            <a:noFill/>
            <a:round/>
            <a:headEnd/>
            <a:tailEnd/>
          </a:ln>
          <a:effectLst/>
        </p:spPr>
        <p:txBody>
          <a:bodyPr wrap="none" anchor="ctr"/>
          <a:lstStyle/>
          <a:p>
            <a:endParaRPr lang="en-US"/>
          </a:p>
        </p:txBody>
      </p:sp>
      <p:sp>
        <p:nvSpPr>
          <p:cNvPr id="6159" name="Oval 15"/>
          <p:cNvSpPr>
            <a:spLocks noChangeArrowheads="1"/>
          </p:cNvSpPr>
          <p:nvPr/>
        </p:nvSpPr>
        <p:spPr bwMode="auto">
          <a:xfrm>
            <a:off x="7567613" y="719138"/>
            <a:ext cx="1711325" cy="1711325"/>
          </a:xfrm>
          <a:prstGeom prst="ellipse">
            <a:avLst/>
          </a:prstGeom>
          <a:solidFill>
            <a:schemeClr val="bg1">
              <a:alpha val="14999"/>
            </a:schemeClr>
          </a:solidFill>
          <a:ln w="9525">
            <a:noFill/>
            <a:round/>
            <a:headEnd/>
            <a:tailEnd/>
          </a:ln>
          <a:effectLst/>
        </p:spPr>
        <p:txBody>
          <a:bodyPr wrap="none" anchor="ctr"/>
          <a:lstStyle/>
          <a:p>
            <a:endParaRPr lang="en-US"/>
          </a:p>
        </p:txBody>
      </p:sp>
      <p:sp>
        <p:nvSpPr>
          <p:cNvPr id="6160" name="Oval 16"/>
          <p:cNvSpPr>
            <a:spLocks noChangeArrowheads="1"/>
          </p:cNvSpPr>
          <p:nvPr/>
        </p:nvSpPr>
        <p:spPr bwMode="auto">
          <a:xfrm>
            <a:off x="6997700" y="1860550"/>
            <a:ext cx="1139825" cy="1139825"/>
          </a:xfrm>
          <a:prstGeom prst="ellipse">
            <a:avLst/>
          </a:prstGeom>
          <a:solidFill>
            <a:schemeClr val="bg1">
              <a:alpha val="20000"/>
            </a:schemeClr>
          </a:solidFill>
          <a:ln w="9525">
            <a:noFill/>
            <a:round/>
            <a:headEnd/>
            <a:tailEnd/>
          </a:ln>
          <a:effectLst/>
        </p:spPr>
        <p:txBody>
          <a:bodyPr wrap="none" anchor="ctr"/>
          <a:lstStyle/>
          <a:p>
            <a:endParaRPr lang="en-US"/>
          </a:p>
        </p:txBody>
      </p:sp>
      <p:sp>
        <p:nvSpPr>
          <p:cNvPr id="6146" name="Rectangle 2"/>
          <p:cNvSpPr>
            <a:spLocks noGrp="1" noChangeArrowheads="1"/>
          </p:cNvSpPr>
          <p:nvPr>
            <p:ph type="ctrTitle"/>
          </p:nvPr>
        </p:nvSpPr>
        <p:spPr>
          <a:xfrm>
            <a:off x="3573463" y="862013"/>
            <a:ext cx="4808537" cy="1751012"/>
          </a:xfrm>
        </p:spPr>
        <p:txBody>
          <a:bodyPr lIns="0" rIns="0" anchor="b"/>
          <a:lstStyle>
            <a:lvl1pPr>
              <a:defRPr sz="3000"/>
            </a:lvl1pPr>
          </a:lstStyle>
          <a:p>
            <a:r>
              <a:rPr lang="en-US" smtClean="0"/>
              <a:t>Click to edit Master title style</a:t>
            </a:r>
            <a:endParaRPr lang="en-US"/>
          </a:p>
        </p:txBody>
      </p:sp>
      <p:sp>
        <p:nvSpPr>
          <p:cNvPr id="6147" name="Rectangle 3"/>
          <p:cNvSpPr>
            <a:spLocks noGrp="1" noChangeArrowheads="1"/>
          </p:cNvSpPr>
          <p:nvPr>
            <p:ph type="subTitle" idx="1"/>
          </p:nvPr>
        </p:nvSpPr>
        <p:spPr>
          <a:xfrm>
            <a:off x="3573463" y="3352800"/>
            <a:ext cx="4198937" cy="1930400"/>
          </a:xfrm>
        </p:spPr>
        <p:txBody>
          <a:bodyPr tIns="45720" bIns="45720"/>
          <a:lstStyle>
            <a:lvl1pPr marL="0" indent="12700">
              <a:spcBef>
                <a:spcPct val="0"/>
              </a:spcBef>
              <a:defRPr/>
            </a:lvl1pPr>
          </a:lstStyle>
          <a:p>
            <a:r>
              <a:rPr lang="en-US" smtClean="0"/>
              <a:t>Click to edit Master subtitle style</a:t>
            </a:r>
            <a:endParaRPr lang="en-US"/>
          </a:p>
        </p:txBody>
      </p:sp>
      <p:pic>
        <p:nvPicPr>
          <p:cNvPr id="6157" name="Picture 13" descr="logo with tag"/>
          <p:cNvPicPr>
            <a:picLocks noChangeAspect="1" noChangeArrowheads="1"/>
          </p:cNvPicPr>
          <p:nvPr/>
        </p:nvPicPr>
        <p:blipFill>
          <a:blip r:embed="rId2" cstate="print"/>
          <a:srcRect/>
          <a:stretch>
            <a:fillRect/>
          </a:stretch>
        </p:blipFill>
        <p:spPr bwMode="auto">
          <a:xfrm>
            <a:off x="3244850" y="5570538"/>
            <a:ext cx="3138488" cy="854075"/>
          </a:xfrm>
          <a:prstGeom prst="rect">
            <a:avLst/>
          </a:prstGeom>
          <a:noFill/>
          <a:ln w="9525">
            <a:noFill/>
            <a:miter lim="800000"/>
            <a:headEnd/>
            <a:tailEnd/>
          </a:ln>
        </p:spPr>
      </p:pic>
      <p:pic>
        <p:nvPicPr>
          <p:cNvPr id="6161" name="Picture 17" descr="lite border top"/>
          <p:cNvPicPr>
            <a:picLocks noChangeAspect="1" noChangeArrowheads="1"/>
          </p:cNvPicPr>
          <p:nvPr/>
        </p:nvPicPr>
        <p:blipFill>
          <a:blip r:embed="rId3" cstate="print"/>
          <a:srcRect/>
          <a:stretch>
            <a:fillRect/>
          </a:stretch>
        </p:blipFill>
        <p:spPr bwMode="auto">
          <a:xfrm>
            <a:off x="0" y="0"/>
            <a:ext cx="9144000" cy="142875"/>
          </a:xfrm>
          <a:prstGeom prst="rect">
            <a:avLst/>
          </a:prstGeom>
          <a:noFill/>
        </p:spPr>
      </p:pic>
      <p:pic>
        <p:nvPicPr>
          <p:cNvPr id="6162" name="Picture 18" descr="lite border bottom"/>
          <p:cNvPicPr>
            <a:picLocks noChangeAspect="1" noChangeArrowheads="1"/>
          </p:cNvPicPr>
          <p:nvPr/>
        </p:nvPicPr>
        <p:blipFill>
          <a:blip r:embed="rId4" cstate="print"/>
          <a:srcRect/>
          <a:stretch>
            <a:fillRect/>
          </a:stretch>
        </p:blipFill>
        <p:spPr bwMode="auto">
          <a:xfrm>
            <a:off x="0" y="6715125"/>
            <a:ext cx="9144000" cy="142875"/>
          </a:xfrm>
          <a:prstGeom prst="rect">
            <a:avLst/>
          </a:prstGeom>
          <a:noFill/>
        </p:spPr>
      </p:pic>
      <p:pic>
        <p:nvPicPr>
          <p:cNvPr id="6163" name="Picture 19" descr="lite border left"/>
          <p:cNvPicPr>
            <a:picLocks noChangeAspect="1" noChangeArrowheads="1"/>
          </p:cNvPicPr>
          <p:nvPr/>
        </p:nvPicPr>
        <p:blipFill>
          <a:blip r:embed="rId5" cstate="print"/>
          <a:srcRect/>
          <a:stretch>
            <a:fillRect/>
          </a:stretch>
        </p:blipFill>
        <p:spPr bwMode="auto">
          <a:xfrm>
            <a:off x="0" y="0"/>
            <a:ext cx="446088" cy="6858000"/>
          </a:xfrm>
          <a:prstGeom prst="rect">
            <a:avLst/>
          </a:prstGeom>
          <a:noFill/>
        </p:spPr>
      </p:pic>
      <p:pic>
        <p:nvPicPr>
          <p:cNvPr id="6164" name="Picture 20" descr="lite border right"/>
          <p:cNvPicPr>
            <a:picLocks noChangeAspect="1" noChangeArrowheads="1"/>
          </p:cNvPicPr>
          <p:nvPr/>
        </p:nvPicPr>
        <p:blipFill>
          <a:blip r:embed="rId6" cstate="print"/>
          <a:srcRect/>
          <a:stretch>
            <a:fillRect/>
          </a:stretch>
        </p:blipFill>
        <p:spPr bwMode="auto">
          <a:xfrm>
            <a:off x="8697913" y="0"/>
            <a:ext cx="446087" cy="6858000"/>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26200" y="147638"/>
            <a:ext cx="1997075" cy="59912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34975" y="147638"/>
            <a:ext cx="5838825" cy="59912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20725" y="1936750"/>
            <a:ext cx="3775075" cy="4202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36750"/>
            <a:ext cx="3775075" cy="4202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2" name="Rectangle 8"/>
          <p:cNvSpPr>
            <a:spLocks noChangeArrowheads="1"/>
          </p:cNvSpPr>
          <p:nvPr/>
        </p:nvSpPr>
        <p:spPr bwMode="auto">
          <a:xfrm>
            <a:off x="0" y="0"/>
            <a:ext cx="9144000" cy="1431925"/>
          </a:xfrm>
          <a:prstGeom prst="rect">
            <a:avLst/>
          </a:prstGeom>
          <a:gradFill rotWithShape="1">
            <a:gsLst>
              <a:gs pos="0">
                <a:srgbClr val="C74A1B"/>
              </a:gs>
              <a:gs pos="100000">
                <a:srgbClr val="FF7600"/>
              </a:gs>
            </a:gsLst>
            <a:lin ang="5400000" scaled="1"/>
          </a:gradFill>
          <a:ln w="9525">
            <a:noFill/>
            <a:miter lim="800000"/>
            <a:headEnd/>
            <a:tailEnd/>
          </a:ln>
          <a:effectLst/>
        </p:spPr>
        <p:txBody>
          <a:bodyPr wrap="none" anchor="ctr"/>
          <a:lstStyle/>
          <a:p>
            <a:endParaRPr lang="en-US"/>
          </a:p>
        </p:txBody>
      </p:sp>
      <p:sp>
        <p:nvSpPr>
          <p:cNvPr id="1026" name="Rectangle 2"/>
          <p:cNvSpPr>
            <a:spLocks noGrp="1" noChangeArrowheads="1"/>
          </p:cNvSpPr>
          <p:nvPr>
            <p:ph type="title"/>
          </p:nvPr>
        </p:nvSpPr>
        <p:spPr bwMode="auto">
          <a:xfrm>
            <a:off x="434975" y="147638"/>
            <a:ext cx="6989763" cy="1284287"/>
          </a:xfrm>
          <a:prstGeom prst="rect">
            <a:avLst/>
          </a:prstGeom>
          <a:noFill/>
          <a:ln w="9525">
            <a:noFill/>
            <a:miter lim="800000"/>
            <a:headEnd/>
            <a:tailEnd/>
          </a:ln>
          <a:effectLst>
            <a:outerShdw dist="35921" dir="2700000" algn="ctr" rotWithShape="0">
              <a:srgbClr val="C74A1B"/>
            </a:outerShdw>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720725" y="1936750"/>
            <a:ext cx="7702550" cy="420211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34" name="Picture 10" descr="logo white small"/>
          <p:cNvPicPr>
            <a:picLocks noChangeAspect="1" noChangeArrowheads="1"/>
          </p:cNvPicPr>
          <p:nvPr/>
        </p:nvPicPr>
        <p:blipFill>
          <a:blip r:embed="rId13" cstate="print"/>
          <a:srcRect/>
          <a:stretch>
            <a:fillRect/>
          </a:stretch>
        </p:blipFill>
        <p:spPr bwMode="auto">
          <a:xfrm>
            <a:off x="7686675" y="628650"/>
            <a:ext cx="996950" cy="374650"/>
          </a:xfrm>
          <a:prstGeom prst="rect">
            <a:avLst/>
          </a:prstGeom>
          <a:noFill/>
          <a:ln w="9525">
            <a:noFill/>
            <a:miter lim="800000"/>
            <a:headEnd/>
            <a:tailEnd/>
          </a:ln>
        </p:spPr>
      </p:pic>
      <p:pic>
        <p:nvPicPr>
          <p:cNvPr id="1035" name="Picture 11" descr="lite border top"/>
          <p:cNvPicPr>
            <a:picLocks noChangeAspect="1" noChangeArrowheads="1"/>
          </p:cNvPicPr>
          <p:nvPr/>
        </p:nvPicPr>
        <p:blipFill>
          <a:blip r:embed="rId14" cstate="print"/>
          <a:srcRect/>
          <a:stretch>
            <a:fillRect/>
          </a:stretch>
        </p:blipFill>
        <p:spPr bwMode="auto">
          <a:xfrm>
            <a:off x="0" y="0"/>
            <a:ext cx="9144000" cy="142875"/>
          </a:xfrm>
          <a:prstGeom prst="rect">
            <a:avLst/>
          </a:prstGeom>
          <a:noFill/>
          <a:effectLst/>
        </p:spPr>
      </p:pic>
      <p:pic>
        <p:nvPicPr>
          <p:cNvPr id="1036" name="Picture 12" descr="lite border bottom"/>
          <p:cNvPicPr>
            <a:picLocks noChangeAspect="1" noChangeArrowheads="1"/>
          </p:cNvPicPr>
          <p:nvPr/>
        </p:nvPicPr>
        <p:blipFill>
          <a:blip r:embed="rId15" cstate="print"/>
          <a:srcRect/>
          <a:stretch>
            <a:fillRect/>
          </a:stretch>
        </p:blipFill>
        <p:spPr bwMode="auto">
          <a:xfrm>
            <a:off x="0" y="6715125"/>
            <a:ext cx="9144000" cy="142875"/>
          </a:xfrm>
          <a:prstGeom prst="rect">
            <a:avLst/>
          </a:prstGeom>
          <a:noFill/>
        </p:spPr>
      </p:pic>
      <p:pic>
        <p:nvPicPr>
          <p:cNvPr id="1037" name="Picture 13" descr="lite border left"/>
          <p:cNvPicPr>
            <a:picLocks noChangeAspect="1" noChangeArrowheads="1"/>
          </p:cNvPicPr>
          <p:nvPr/>
        </p:nvPicPr>
        <p:blipFill>
          <a:blip r:embed="rId16" cstate="print"/>
          <a:srcRect/>
          <a:stretch>
            <a:fillRect/>
          </a:stretch>
        </p:blipFill>
        <p:spPr bwMode="auto">
          <a:xfrm>
            <a:off x="0" y="0"/>
            <a:ext cx="446088" cy="6858000"/>
          </a:xfrm>
          <a:prstGeom prst="rect">
            <a:avLst/>
          </a:prstGeom>
          <a:noFill/>
        </p:spPr>
      </p:pic>
      <p:pic>
        <p:nvPicPr>
          <p:cNvPr id="1038" name="Picture 14" descr="lite border right"/>
          <p:cNvPicPr>
            <a:picLocks noChangeAspect="1" noChangeArrowheads="1"/>
          </p:cNvPicPr>
          <p:nvPr/>
        </p:nvPicPr>
        <p:blipFill>
          <a:blip r:embed="rId17" cstate="print"/>
          <a:srcRect/>
          <a:stretch>
            <a:fillRect/>
          </a:stretch>
        </p:blipFill>
        <p:spPr bwMode="auto">
          <a:xfrm>
            <a:off x="8697913" y="0"/>
            <a:ext cx="446087" cy="6858000"/>
          </a:xfrm>
          <a:prstGeom prst="rect">
            <a:avLst/>
          </a:prstGeom>
          <a:noFill/>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2500" b="1">
          <a:solidFill>
            <a:schemeClr val="bg1"/>
          </a:solidFill>
          <a:latin typeface="+mj-lt"/>
          <a:ea typeface="+mj-ea"/>
          <a:cs typeface="+mj-cs"/>
        </a:defRPr>
      </a:lvl1pPr>
      <a:lvl2pPr algn="l" rtl="0" eaLnBrk="1" fontAlgn="base" hangingPunct="1">
        <a:spcBef>
          <a:spcPct val="0"/>
        </a:spcBef>
        <a:spcAft>
          <a:spcPct val="0"/>
        </a:spcAft>
        <a:defRPr sz="2500" b="1">
          <a:solidFill>
            <a:schemeClr val="bg1"/>
          </a:solidFill>
          <a:latin typeface="Trebuchet MS" pitchFamily="34" charset="0"/>
        </a:defRPr>
      </a:lvl2pPr>
      <a:lvl3pPr algn="l" rtl="0" eaLnBrk="1" fontAlgn="base" hangingPunct="1">
        <a:spcBef>
          <a:spcPct val="0"/>
        </a:spcBef>
        <a:spcAft>
          <a:spcPct val="0"/>
        </a:spcAft>
        <a:defRPr sz="2500" b="1">
          <a:solidFill>
            <a:schemeClr val="bg1"/>
          </a:solidFill>
          <a:latin typeface="Trebuchet MS" pitchFamily="34" charset="0"/>
        </a:defRPr>
      </a:lvl3pPr>
      <a:lvl4pPr algn="l" rtl="0" eaLnBrk="1" fontAlgn="base" hangingPunct="1">
        <a:spcBef>
          <a:spcPct val="0"/>
        </a:spcBef>
        <a:spcAft>
          <a:spcPct val="0"/>
        </a:spcAft>
        <a:defRPr sz="2500" b="1">
          <a:solidFill>
            <a:schemeClr val="bg1"/>
          </a:solidFill>
          <a:latin typeface="Trebuchet MS" pitchFamily="34" charset="0"/>
        </a:defRPr>
      </a:lvl4pPr>
      <a:lvl5pPr algn="l" rtl="0" eaLnBrk="1" fontAlgn="base" hangingPunct="1">
        <a:spcBef>
          <a:spcPct val="0"/>
        </a:spcBef>
        <a:spcAft>
          <a:spcPct val="0"/>
        </a:spcAft>
        <a:defRPr sz="2500" b="1">
          <a:solidFill>
            <a:schemeClr val="bg1"/>
          </a:solidFill>
          <a:latin typeface="Trebuchet MS" pitchFamily="34" charset="0"/>
        </a:defRPr>
      </a:lvl5pPr>
      <a:lvl6pPr marL="457200" algn="l" rtl="0" eaLnBrk="1" fontAlgn="base" hangingPunct="1">
        <a:spcBef>
          <a:spcPct val="0"/>
        </a:spcBef>
        <a:spcAft>
          <a:spcPct val="0"/>
        </a:spcAft>
        <a:defRPr sz="2500" b="1">
          <a:solidFill>
            <a:schemeClr val="bg1"/>
          </a:solidFill>
          <a:latin typeface="Trebuchet MS" pitchFamily="34" charset="0"/>
        </a:defRPr>
      </a:lvl6pPr>
      <a:lvl7pPr marL="914400" algn="l" rtl="0" eaLnBrk="1" fontAlgn="base" hangingPunct="1">
        <a:spcBef>
          <a:spcPct val="0"/>
        </a:spcBef>
        <a:spcAft>
          <a:spcPct val="0"/>
        </a:spcAft>
        <a:defRPr sz="2500" b="1">
          <a:solidFill>
            <a:schemeClr val="bg1"/>
          </a:solidFill>
          <a:latin typeface="Trebuchet MS" pitchFamily="34" charset="0"/>
        </a:defRPr>
      </a:lvl7pPr>
      <a:lvl8pPr marL="1371600" algn="l" rtl="0" eaLnBrk="1" fontAlgn="base" hangingPunct="1">
        <a:spcBef>
          <a:spcPct val="0"/>
        </a:spcBef>
        <a:spcAft>
          <a:spcPct val="0"/>
        </a:spcAft>
        <a:defRPr sz="2500" b="1">
          <a:solidFill>
            <a:schemeClr val="bg1"/>
          </a:solidFill>
          <a:latin typeface="Trebuchet MS" pitchFamily="34" charset="0"/>
        </a:defRPr>
      </a:lvl8pPr>
      <a:lvl9pPr marL="1828800" algn="l" rtl="0" eaLnBrk="1" fontAlgn="base" hangingPunct="1">
        <a:spcBef>
          <a:spcPct val="0"/>
        </a:spcBef>
        <a:spcAft>
          <a:spcPct val="0"/>
        </a:spcAft>
        <a:defRPr sz="2500" b="1">
          <a:solidFill>
            <a:schemeClr val="bg1"/>
          </a:solidFill>
          <a:latin typeface="Trebuchet MS" pitchFamily="34" charset="0"/>
        </a:defRPr>
      </a:lvl9pPr>
    </p:titleStyle>
    <p:bodyStyle>
      <a:lvl1pPr marL="238125" indent="-225425" algn="l" rtl="0" eaLnBrk="1" fontAlgn="base" hangingPunct="1">
        <a:lnSpc>
          <a:spcPct val="120000"/>
        </a:lnSpc>
        <a:spcBef>
          <a:spcPct val="50000"/>
        </a:spcBef>
        <a:spcAft>
          <a:spcPct val="0"/>
        </a:spcAft>
        <a:buClr>
          <a:srgbClr val="FF7600"/>
        </a:buClr>
        <a:defRPr sz="2100" b="1">
          <a:solidFill>
            <a:schemeClr val="tx1"/>
          </a:solidFill>
          <a:latin typeface="+mn-lt"/>
          <a:ea typeface="+mn-ea"/>
          <a:cs typeface="+mn-cs"/>
        </a:defRPr>
      </a:lvl1pPr>
      <a:lvl2pPr marL="692150" indent="-222250" algn="l" rtl="0" eaLnBrk="1" fontAlgn="base" hangingPunct="1">
        <a:lnSpc>
          <a:spcPct val="120000"/>
        </a:lnSpc>
        <a:spcBef>
          <a:spcPct val="50000"/>
        </a:spcBef>
        <a:spcAft>
          <a:spcPct val="0"/>
        </a:spcAft>
        <a:buClr>
          <a:srgbClr val="FF7600"/>
        </a:buClr>
        <a:buChar char="•"/>
        <a:defRPr sz="1900" b="1">
          <a:solidFill>
            <a:schemeClr val="tx1"/>
          </a:solidFill>
          <a:latin typeface="+mn-lt"/>
        </a:defRPr>
      </a:lvl2pPr>
      <a:lvl3pPr marL="1150938" indent="-223838" algn="l" rtl="0" eaLnBrk="1" fontAlgn="base" hangingPunct="1">
        <a:lnSpc>
          <a:spcPct val="120000"/>
        </a:lnSpc>
        <a:spcBef>
          <a:spcPct val="50000"/>
        </a:spcBef>
        <a:spcAft>
          <a:spcPct val="0"/>
        </a:spcAft>
        <a:buClr>
          <a:srgbClr val="FF7600"/>
        </a:buClr>
        <a:buChar char="•"/>
        <a:defRPr sz="1700" b="1">
          <a:solidFill>
            <a:schemeClr val="tx1"/>
          </a:solidFill>
          <a:latin typeface="+mn-lt"/>
        </a:defRPr>
      </a:lvl3pPr>
      <a:lvl4pPr marL="1608138" indent="-223838" algn="l" rtl="0" eaLnBrk="1" fontAlgn="base" hangingPunct="1">
        <a:lnSpc>
          <a:spcPct val="120000"/>
        </a:lnSpc>
        <a:spcBef>
          <a:spcPct val="50000"/>
        </a:spcBef>
        <a:spcAft>
          <a:spcPct val="0"/>
        </a:spcAft>
        <a:buClr>
          <a:srgbClr val="FF7600"/>
        </a:buClr>
        <a:buChar char="•"/>
        <a:defRPr sz="1500" b="1">
          <a:solidFill>
            <a:schemeClr val="tx1"/>
          </a:solidFill>
          <a:latin typeface="+mn-lt"/>
        </a:defRPr>
      </a:lvl4pPr>
      <a:lvl5pPr marL="2063750" indent="-222250" algn="l" rtl="0" eaLnBrk="1" fontAlgn="base" hangingPunct="1">
        <a:lnSpc>
          <a:spcPct val="120000"/>
        </a:lnSpc>
        <a:spcBef>
          <a:spcPct val="50000"/>
        </a:spcBef>
        <a:spcAft>
          <a:spcPct val="0"/>
        </a:spcAft>
        <a:buClr>
          <a:srgbClr val="FF7600"/>
        </a:buClr>
        <a:buChar char="•"/>
        <a:defRPr sz="1300" b="1">
          <a:solidFill>
            <a:schemeClr val="tx1"/>
          </a:solidFill>
          <a:latin typeface="+mn-lt"/>
        </a:defRPr>
      </a:lvl5pPr>
      <a:lvl6pPr marL="2520950" indent="-222250" algn="l" rtl="0" eaLnBrk="1" fontAlgn="base" hangingPunct="1">
        <a:lnSpc>
          <a:spcPct val="120000"/>
        </a:lnSpc>
        <a:spcBef>
          <a:spcPct val="50000"/>
        </a:spcBef>
        <a:spcAft>
          <a:spcPct val="0"/>
        </a:spcAft>
        <a:buClr>
          <a:srgbClr val="FF7600"/>
        </a:buClr>
        <a:buChar char="•"/>
        <a:defRPr sz="1300" b="1">
          <a:solidFill>
            <a:schemeClr val="tx1"/>
          </a:solidFill>
          <a:latin typeface="+mn-lt"/>
        </a:defRPr>
      </a:lvl6pPr>
      <a:lvl7pPr marL="2978150" indent="-222250" algn="l" rtl="0" eaLnBrk="1" fontAlgn="base" hangingPunct="1">
        <a:lnSpc>
          <a:spcPct val="120000"/>
        </a:lnSpc>
        <a:spcBef>
          <a:spcPct val="50000"/>
        </a:spcBef>
        <a:spcAft>
          <a:spcPct val="0"/>
        </a:spcAft>
        <a:buClr>
          <a:srgbClr val="FF7600"/>
        </a:buClr>
        <a:buChar char="•"/>
        <a:defRPr sz="1300" b="1">
          <a:solidFill>
            <a:schemeClr val="tx1"/>
          </a:solidFill>
          <a:latin typeface="+mn-lt"/>
        </a:defRPr>
      </a:lvl7pPr>
      <a:lvl8pPr marL="3435350" indent="-222250" algn="l" rtl="0" eaLnBrk="1" fontAlgn="base" hangingPunct="1">
        <a:lnSpc>
          <a:spcPct val="120000"/>
        </a:lnSpc>
        <a:spcBef>
          <a:spcPct val="50000"/>
        </a:spcBef>
        <a:spcAft>
          <a:spcPct val="0"/>
        </a:spcAft>
        <a:buClr>
          <a:srgbClr val="FF7600"/>
        </a:buClr>
        <a:buChar char="•"/>
        <a:defRPr sz="1300" b="1">
          <a:solidFill>
            <a:schemeClr val="tx1"/>
          </a:solidFill>
          <a:latin typeface="+mn-lt"/>
        </a:defRPr>
      </a:lvl8pPr>
      <a:lvl9pPr marL="3892550" indent="-222250" algn="l" rtl="0" eaLnBrk="1" fontAlgn="base" hangingPunct="1">
        <a:lnSpc>
          <a:spcPct val="120000"/>
        </a:lnSpc>
        <a:spcBef>
          <a:spcPct val="50000"/>
        </a:spcBef>
        <a:spcAft>
          <a:spcPct val="0"/>
        </a:spcAft>
        <a:buClr>
          <a:srgbClr val="FF7600"/>
        </a:buClr>
        <a:buChar char="•"/>
        <a:defRPr sz="13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76600" y="862013"/>
            <a:ext cx="5562600" cy="1751012"/>
          </a:xfrm>
        </p:spPr>
        <p:txBody>
          <a:bodyPr/>
          <a:lstStyle/>
          <a:p>
            <a:r>
              <a:rPr lang="en-US" dirty="0" err="1" smtClean="0"/>
              <a:t>WebDewey</a:t>
            </a:r>
            <a:r>
              <a:rPr lang="en-US" dirty="0" smtClean="0"/>
              <a:t> Number Building</a:t>
            </a:r>
            <a:br>
              <a:rPr lang="en-US" dirty="0" smtClean="0"/>
            </a:br>
            <a:r>
              <a:rPr lang="en-US" dirty="0" smtClean="0"/>
              <a:t/>
            </a:r>
            <a:br>
              <a:rPr lang="en-US" dirty="0" smtClean="0"/>
            </a:br>
            <a:r>
              <a:rPr lang="en-US" dirty="0" smtClean="0"/>
              <a:t>Internal table examples</a:t>
            </a:r>
            <a:endParaRPr lang="en-US" dirty="0"/>
          </a:p>
        </p:txBody>
      </p:sp>
      <p:sp>
        <p:nvSpPr>
          <p:cNvPr id="3" name="Subtitle 2"/>
          <p:cNvSpPr>
            <a:spLocks noGrp="1"/>
          </p:cNvSpPr>
          <p:nvPr>
            <p:ph type="subTitle" idx="1"/>
          </p:nvPr>
        </p:nvSpPr>
        <p:spPr>
          <a:xfrm>
            <a:off x="3276600" y="3352800"/>
            <a:ext cx="4310893" cy="1930400"/>
          </a:xfrm>
        </p:spPr>
        <p:txBody>
          <a:bodyPr/>
          <a:lstStyle/>
          <a:p>
            <a:r>
              <a:rPr lang="en-US" dirty="0" smtClean="0"/>
              <a:t>November </a:t>
            </a:r>
            <a:r>
              <a:rPr lang="en-US" dirty="0" smtClean="0"/>
              <a:t>2016</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of process of building 785.7198 </a:t>
            </a:r>
            <a:br>
              <a:rPr lang="en-US" dirty="0" smtClean="0"/>
            </a:br>
            <a:r>
              <a:rPr lang="en-US" dirty="0" smtClean="0"/>
              <a:t>String octets</a:t>
            </a:r>
            <a:endParaRPr lang="en-US" dirty="0"/>
          </a:p>
        </p:txBody>
      </p:sp>
      <p:pic>
        <p:nvPicPr>
          <p:cNvPr id="1026" name="Picture 2"/>
          <p:cNvPicPr>
            <a:picLocks noChangeAspect="1" noChangeArrowheads="1"/>
          </p:cNvPicPr>
          <p:nvPr/>
        </p:nvPicPr>
        <p:blipFill>
          <a:blip r:embed="rId3" cstate="print"/>
          <a:srcRect/>
          <a:stretch>
            <a:fillRect/>
          </a:stretch>
        </p:blipFill>
        <p:spPr bwMode="auto">
          <a:xfrm>
            <a:off x="414950" y="2095500"/>
            <a:ext cx="8314100" cy="35433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of building 949.8004924</a:t>
            </a:r>
            <a:br>
              <a:rPr lang="en-US" dirty="0" smtClean="0"/>
            </a:br>
            <a:r>
              <a:rPr lang="en-US" dirty="0" smtClean="0"/>
              <a:t>History of Jews in Romania</a:t>
            </a:r>
            <a:endParaRPr lang="en-US" dirty="0"/>
          </a:p>
        </p:txBody>
      </p:sp>
      <p:graphicFrame>
        <p:nvGraphicFramePr>
          <p:cNvPr id="4" name="Content Placeholder 3"/>
          <p:cNvGraphicFramePr>
            <a:graphicFrameLocks noGrp="1"/>
          </p:cNvGraphicFramePr>
          <p:nvPr>
            <p:ph idx="1"/>
          </p:nvPr>
        </p:nvGraphicFramePr>
        <p:xfrm>
          <a:off x="720725" y="2600960"/>
          <a:ext cx="7737474" cy="2392680"/>
        </p:xfrm>
        <a:graphic>
          <a:graphicData uri="http://schemas.openxmlformats.org/drawingml/2006/table">
            <a:tbl>
              <a:tblPr firstRow="1" bandRow="1">
                <a:tableStyleId>{B301B821-A1FF-4177-AEE7-76D212191A09}</a:tableStyleId>
              </a:tblPr>
              <a:tblGrid>
                <a:gridCol w="2174875"/>
                <a:gridCol w="762000"/>
                <a:gridCol w="1524000"/>
                <a:gridCol w="3276599"/>
              </a:tblGrid>
              <a:tr h="370840">
                <a:tc>
                  <a:txBody>
                    <a:bodyPr/>
                    <a:lstStyle/>
                    <a:p>
                      <a:pPr algn="ctr"/>
                      <a:r>
                        <a:rPr lang="en-US" dirty="0" smtClean="0">
                          <a:solidFill>
                            <a:schemeClr val="accent2"/>
                          </a:solidFill>
                        </a:rPr>
                        <a:t>Navigate to </a:t>
                      </a:r>
                    </a:p>
                    <a:p>
                      <a:pPr algn="ctr"/>
                      <a:r>
                        <a:rPr lang="en-US" dirty="0" smtClean="0">
                          <a:solidFill>
                            <a:schemeClr val="accent2"/>
                          </a:solidFill>
                        </a:rPr>
                        <a:t>this number/span</a:t>
                      </a:r>
                      <a:endParaRPr lang="en-US" b="1" dirty="0">
                        <a:solidFill>
                          <a:schemeClr val="accent2"/>
                        </a:solidFill>
                      </a:endParaRPr>
                    </a:p>
                  </a:txBody>
                  <a:tcPr/>
                </a:tc>
                <a:tc>
                  <a:txBody>
                    <a:bodyPr/>
                    <a:lstStyle/>
                    <a:p>
                      <a:pPr algn="ctr"/>
                      <a:r>
                        <a:rPr lang="en-US" dirty="0" smtClean="0">
                          <a:solidFill>
                            <a:schemeClr val="accent2"/>
                          </a:solidFill>
                        </a:rPr>
                        <a:t>Click</a:t>
                      </a:r>
                      <a:endParaRPr lang="en-US" b="1" dirty="0">
                        <a:solidFill>
                          <a:schemeClr val="accent2"/>
                        </a:solidFill>
                      </a:endParaRPr>
                    </a:p>
                  </a:txBody>
                  <a:tcPr/>
                </a:tc>
                <a:tc>
                  <a:txBody>
                    <a:bodyPr/>
                    <a:lstStyle/>
                    <a:p>
                      <a:pPr algn="ctr"/>
                      <a:r>
                        <a:rPr lang="en-US" dirty="0" smtClean="0">
                          <a:solidFill>
                            <a:schemeClr val="accent2"/>
                          </a:solidFill>
                        </a:rPr>
                        <a:t>Number built</a:t>
                      </a:r>
                      <a:r>
                        <a:rPr lang="en-US" baseline="0" dirty="0" smtClean="0">
                          <a:solidFill>
                            <a:schemeClr val="accent2"/>
                          </a:solidFill>
                        </a:rPr>
                        <a:t> so far</a:t>
                      </a:r>
                      <a:endParaRPr lang="en-US" dirty="0">
                        <a:solidFill>
                          <a:schemeClr val="accent2"/>
                        </a:solidFill>
                      </a:endParaRPr>
                    </a:p>
                  </a:txBody>
                  <a:tcPr/>
                </a:tc>
                <a:tc>
                  <a:txBody>
                    <a:bodyPr/>
                    <a:lstStyle/>
                    <a:p>
                      <a:pPr algn="ctr"/>
                      <a:r>
                        <a:rPr lang="en-US" dirty="0" smtClean="0">
                          <a:solidFill>
                            <a:schemeClr val="accent2"/>
                          </a:solidFill>
                        </a:rPr>
                        <a:t>Caption of last number/notation added</a:t>
                      </a:r>
                      <a:endParaRPr lang="en-US" dirty="0">
                        <a:solidFill>
                          <a:schemeClr val="accent2"/>
                        </a:solidFill>
                      </a:endParaRPr>
                    </a:p>
                  </a:txBody>
                  <a:tcPr/>
                </a:tc>
              </a:tr>
              <a:tr h="370840">
                <a:tc>
                  <a:txBody>
                    <a:bodyPr/>
                    <a:lstStyle/>
                    <a:p>
                      <a:r>
                        <a:rPr lang="en-US" dirty="0" smtClean="0"/>
                        <a:t>930-990</a:t>
                      </a:r>
                      <a:endParaRPr lang="en-US" dirty="0"/>
                    </a:p>
                  </a:txBody>
                  <a:tcPr/>
                </a:tc>
                <a:tc>
                  <a:txBody>
                    <a:bodyPr/>
                    <a:lstStyle/>
                    <a:p>
                      <a:pPr algn="ctr"/>
                      <a:r>
                        <a:rPr lang="en-US" dirty="0" smtClean="0"/>
                        <a:t>Start</a:t>
                      </a:r>
                      <a:endParaRPr lang="en-US" dirty="0"/>
                    </a:p>
                  </a:txBody>
                  <a:tcPr/>
                </a:tc>
                <a:tc>
                  <a:txBody>
                    <a:bodyPr/>
                    <a:lstStyle/>
                    <a:p>
                      <a:r>
                        <a:rPr lang="en-US" dirty="0" smtClean="0"/>
                        <a:t>9</a:t>
                      </a:r>
                      <a:endParaRPr lang="en-US" dirty="0"/>
                    </a:p>
                  </a:txBody>
                  <a:tcPr/>
                </a:tc>
                <a:tc>
                  <a:txBody>
                    <a:bodyPr/>
                    <a:lstStyle/>
                    <a:p>
                      <a:r>
                        <a:rPr lang="en-US" dirty="0" smtClean="0"/>
                        <a:t>History . . .</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T2—498</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Add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949.8</a:t>
                      </a:r>
                    </a:p>
                  </a:txBody>
                  <a:tcPr/>
                </a:tc>
                <a:tc>
                  <a:txBody>
                    <a:bodyPr/>
                    <a:lstStyle/>
                    <a:p>
                      <a:r>
                        <a:rPr lang="en-US" dirty="0" smtClean="0"/>
                        <a:t>Romania</a:t>
                      </a:r>
                      <a:endParaRPr lang="en-US" b="1" dirty="0" smtClean="0"/>
                    </a:p>
                  </a:txBody>
                  <a:tcPr/>
                </a:tc>
              </a:tr>
              <a:tr h="370840">
                <a:tc>
                  <a:txBody>
                    <a:bodyPr/>
                    <a:lstStyle/>
                    <a:p>
                      <a:r>
                        <a:rPr lang="en-US" dirty="0" smtClean="0"/>
                        <a:t>930-990:0041-0049</a:t>
                      </a:r>
                    </a:p>
                  </a:txBody>
                  <a:tcPr/>
                </a:tc>
                <a:tc>
                  <a:txBody>
                    <a:bodyPr/>
                    <a:lstStyle/>
                    <a:p>
                      <a:pPr algn="ctr"/>
                      <a:r>
                        <a:rPr lang="en-US" dirty="0" smtClean="0"/>
                        <a:t>Add</a:t>
                      </a:r>
                    </a:p>
                  </a:txBody>
                  <a:tcPr/>
                </a:tc>
                <a:tc>
                  <a:txBody>
                    <a:bodyPr/>
                    <a:lstStyle/>
                    <a:p>
                      <a:r>
                        <a:rPr lang="en-US" dirty="0" smtClean="0"/>
                        <a:t>949.8004</a:t>
                      </a:r>
                      <a:endParaRPr lang="en-US" dirty="0"/>
                    </a:p>
                  </a:txBody>
                  <a:tcPr/>
                </a:tc>
                <a:tc>
                  <a:txBody>
                    <a:bodyPr/>
                    <a:lstStyle/>
                    <a:p>
                      <a:r>
                        <a:rPr lang="en-US" dirty="0" smtClean="0"/>
                        <a:t>Specific ethnic and national groups</a:t>
                      </a:r>
                      <a:endParaRPr lang="en-US" dirty="0"/>
                    </a:p>
                  </a:txBody>
                  <a:tcPr/>
                </a:tc>
              </a:tr>
              <a:tr h="370840">
                <a:tc>
                  <a:txBody>
                    <a:bodyPr/>
                    <a:lstStyle/>
                    <a:p>
                      <a:r>
                        <a:rPr lang="en-US" dirty="0" smtClean="0"/>
                        <a:t>T5—924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Add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949.8004924</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Hebrews, Israelis, Jews</a:t>
                      </a:r>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4975" y="152400"/>
            <a:ext cx="6989763" cy="1284287"/>
          </a:xfrm>
        </p:spPr>
        <p:txBody>
          <a:bodyPr/>
          <a:lstStyle/>
          <a:p>
            <a:r>
              <a:rPr lang="en-US" dirty="0" smtClean="0"/>
              <a:t>Results of process of building 949.8004924</a:t>
            </a:r>
            <a:br>
              <a:rPr lang="en-US" dirty="0" smtClean="0"/>
            </a:br>
            <a:r>
              <a:rPr lang="en-US" dirty="0" smtClean="0"/>
              <a:t>History of Jews in Romania</a:t>
            </a:r>
            <a:endParaRPr lang="en-US" dirty="0"/>
          </a:p>
        </p:txBody>
      </p:sp>
      <p:pic>
        <p:nvPicPr>
          <p:cNvPr id="3074" name="Picture 2"/>
          <p:cNvPicPr>
            <a:picLocks noChangeAspect="1" noChangeArrowheads="1"/>
          </p:cNvPicPr>
          <p:nvPr/>
        </p:nvPicPr>
        <p:blipFill>
          <a:blip r:embed="rId3" cstate="print"/>
          <a:srcRect/>
          <a:stretch>
            <a:fillRect/>
          </a:stretch>
        </p:blipFill>
        <p:spPr bwMode="auto">
          <a:xfrm>
            <a:off x="607219" y="1891928"/>
            <a:ext cx="7929563" cy="4127872"/>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of building 657.861009 (1)</a:t>
            </a:r>
            <a:br>
              <a:rPr lang="en-US" dirty="0" smtClean="0"/>
            </a:br>
            <a:r>
              <a:rPr lang="en-US" dirty="0" smtClean="0"/>
              <a:t>History of accounting for labor unions</a:t>
            </a:r>
            <a:endParaRPr lang="en-US" dirty="0"/>
          </a:p>
        </p:txBody>
      </p:sp>
      <p:graphicFrame>
        <p:nvGraphicFramePr>
          <p:cNvPr id="4" name="Content Placeholder 3"/>
          <p:cNvGraphicFramePr>
            <a:graphicFrameLocks noGrp="1"/>
          </p:cNvGraphicFramePr>
          <p:nvPr>
            <p:ph idx="1"/>
          </p:nvPr>
        </p:nvGraphicFramePr>
        <p:xfrm>
          <a:off x="720725" y="1600200"/>
          <a:ext cx="7737474" cy="2763520"/>
        </p:xfrm>
        <a:graphic>
          <a:graphicData uri="http://schemas.openxmlformats.org/drawingml/2006/table">
            <a:tbl>
              <a:tblPr firstRow="1" bandRow="1">
                <a:tableStyleId>{B301B821-A1FF-4177-AEE7-76D212191A09}</a:tableStyleId>
              </a:tblPr>
              <a:tblGrid>
                <a:gridCol w="2098675"/>
                <a:gridCol w="762000"/>
                <a:gridCol w="1371600"/>
                <a:gridCol w="3505199"/>
              </a:tblGrid>
              <a:tr h="370840">
                <a:tc>
                  <a:txBody>
                    <a:bodyPr/>
                    <a:lstStyle/>
                    <a:p>
                      <a:pPr algn="ctr"/>
                      <a:r>
                        <a:rPr lang="en-US" dirty="0" smtClean="0">
                          <a:solidFill>
                            <a:schemeClr val="accent2"/>
                          </a:solidFill>
                        </a:rPr>
                        <a:t>Navigate to </a:t>
                      </a:r>
                    </a:p>
                    <a:p>
                      <a:pPr algn="ctr"/>
                      <a:r>
                        <a:rPr lang="en-US" dirty="0" smtClean="0">
                          <a:solidFill>
                            <a:schemeClr val="accent2"/>
                          </a:solidFill>
                        </a:rPr>
                        <a:t>this number/span</a:t>
                      </a:r>
                      <a:endParaRPr lang="en-US" b="1" dirty="0">
                        <a:solidFill>
                          <a:schemeClr val="accent2"/>
                        </a:solidFill>
                      </a:endParaRPr>
                    </a:p>
                  </a:txBody>
                  <a:tcPr/>
                </a:tc>
                <a:tc>
                  <a:txBody>
                    <a:bodyPr/>
                    <a:lstStyle/>
                    <a:p>
                      <a:pPr algn="ctr"/>
                      <a:r>
                        <a:rPr lang="en-US" dirty="0" smtClean="0">
                          <a:solidFill>
                            <a:schemeClr val="accent2"/>
                          </a:solidFill>
                        </a:rPr>
                        <a:t>Click</a:t>
                      </a:r>
                      <a:endParaRPr lang="en-US" b="1" dirty="0">
                        <a:solidFill>
                          <a:schemeClr val="accent2"/>
                        </a:solidFill>
                      </a:endParaRPr>
                    </a:p>
                  </a:txBody>
                  <a:tcPr/>
                </a:tc>
                <a:tc>
                  <a:txBody>
                    <a:bodyPr/>
                    <a:lstStyle/>
                    <a:p>
                      <a:pPr algn="ctr"/>
                      <a:r>
                        <a:rPr lang="en-US" dirty="0" smtClean="0">
                          <a:solidFill>
                            <a:schemeClr val="accent2"/>
                          </a:solidFill>
                        </a:rPr>
                        <a:t>Number built</a:t>
                      </a:r>
                      <a:r>
                        <a:rPr lang="en-US" baseline="0" dirty="0" smtClean="0">
                          <a:solidFill>
                            <a:schemeClr val="accent2"/>
                          </a:solidFill>
                        </a:rPr>
                        <a:t> so far</a:t>
                      </a:r>
                      <a:endParaRPr lang="en-US" dirty="0">
                        <a:solidFill>
                          <a:schemeClr val="accent2"/>
                        </a:solidFill>
                      </a:endParaRPr>
                    </a:p>
                  </a:txBody>
                  <a:tcPr/>
                </a:tc>
                <a:tc>
                  <a:txBody>
                    <a:bodyPr/>
                    <a:lstStyle/>
                    <a:p>
                      <a:pPr algn="ctr"/>
                      <a:r>
                        <a:rPr lang="en-US" dirty="0" smtClean="0">
                          <a:solidFill>
                            <a:schemeClr val="accent2"/>
                          </a:solidFill>
                        </a:rPr>
                        <a:t>Caption of last number/notation added</a:t>
                      </a:r>
                      <a:endParaRPr lang="en-US" dirty="0">
                        <a:solidFill>
                          <a:schemeClr val="accent2"/>
                        </a:solidFill>
                      </a:endParaRPr>
                    </a:p>
                  </a:txBody>
                  <a:tcPr/>
                </a:tc>
              </a:tr>
              <a:tr h="370840">
                <a:tc>
                  <a:txBody>
                    <a:bodyPr/>
                    <a:lstStyle/>
                    <a:p>
                      <a:r>
                        <a:rPr lang="en-US" dirty="0" smtClean="0"/>
                        <a:t>657.861</a:t>
                      </a:r>
                      <a:endParaRPr lang="en-US" dirty="0"/>
                    </a:p>
                  </a:txBody>
                  <a:tcPr/>
                </a:tc>
                <a:tc>
                  <a:txBody>
                    <a:bodyPr/>
                    <a:lstStyle/>
                    <a:p>
                      <a:pPr algn="ctr"/>
                      <a:r>
                        <a:rPr lang="en-US" dirty="0" smtClean="0"/>
                        <a:t>Start</a:t>
                      </a:r>
                      <a:endParaRPr lang="en-US" dirty="0"/>
                    </a:p>
                  </a:txBody>
                  <a:tcPr/>
                </a:tc>
                <a:tc>
                  <a:txBody>
                    <a:bodyPr/>
                    <a:lstStyle/>
                    <a:p>
                      <a:r>
                        <a:rPr lang="en-US" dirty="0" smtClean="0"/>
                        <a:t>657.861</a:t>
                      </a:r>
                      <a:endParaRPr lang="en-US" dirty="0"/>
                    </a:p>
                  </a:txBody>
                  <a:tcPr/>
                </a:tc>
                <a:tc>
                  <a:txBody>
                    <a:bodyPr/>
                    <a:lstStyle/>
                    <a:p>
                      <a:r>
                        <a:rPr lang="en-US" dirty="0" smtClean="0"/>
                        <a:t>(Accounting for) </a:t>
                      </a:r>
                      <a:r>
                        <a:rPr lang="en-US" baseline="0" dirty="0" smtClean="0"/>
                        <a:t>Labor unions</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657.8:001-009</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Add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657.861</a:t>
                      </a:r>
                    </a:p>
                  </a:txBody>
                  <a:tcPr/>
                </a:tc>
                <a:tc>
                  <a:txBody>
                    <a:bodyPr/>
                    <a:lstStyle/>
                    <a:p>
                      <a:r>
                        <a:rPr lang="en-US" dirty="0" smtClean="0"/>
                        <a:t>Standard subdivisions</a:t>
                      </a:r>
                      <a:endParaRPr lang="en-US" b="0" dirty="0" smtClean="0"/>
                    </a:p>
                  </a:txBody>
                  <a:tcPr/>
                </a:tc>
              </a:tr>
              <a:tr h="370840">
                <a:tc>
                  <a:txBody>
                    <a:bodyPr/>
                    <a:lstStyle/>
                    <a:p>
                      <a:r>
                        <a:rPr lang="en-US" dirty="0" smtClean="0"/>
                        <a:t>T1—09 </a:t>
                      </a:r>
                    </a:p>
                  </a:txBody>
                  <a:tcPr/>
                </a:tc>
                <a:tc>
                  <a:txBody>
                    <a:bodyPr/>
                    <a:lstStyle/>
                    <a:p>
                      <a:pPr algn="ctr"/>
                      <a:r>
                        <a:rPr lang="en-US" dirty="0" smtClean="0"/>
                        <a:t>Add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657.86109</a:t>
                      </a:r>
                    </a:p>
                  </a:txBody>
                  <a:tcPr/>
                </a:tc>
                <a:tc>
                  <a:txBody>
                    <a:bodyPr/>
                    <a:lstStyle/>
                    <a:p>
                      <a:r>
                        <a:rPr lang="en-US" dirty="0" smtClean="0"/>
                        <a:t>History . . .</a:t>
                      </a:r>
                      <a:endParaRPr lang="en-US" dirty="0"/>
                    </a:p>
                  </a:txBody>
                  <a:tcPr/>
                </a:tc>
              </a:tr>
              <a:tr h="370840">
                <a:tc>
                  <a:txBody>
                    <a:bodyPr/>
                    <a:lstStyle/>
                    <a:p>
                      <a:endParaRPr lang="en-US" dirty="0" smtClean="0"/>
                    </a:p>
                  </a:txBody>
                  <a:tcPr/>
                </a:tc>
                <a:tc>
                  <a:txBody>
                    <a:bodyPr/>
                    <a:lstStyle/>
                    <a:p>
                      <a:pPr algn="ctr"/>
                      <a:r>
                        <a:rPr lang="en-US" dirty="0" smtClean="0"/>
                        <a:t>Edit Local</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a:tc>
                <a:tc>
                  <a:txBody>
                    <a:bodyPr/>
                    <a:lstStyle/>
                    <a:p>
                      <a:endParaRPr lang="en-US" dirty="0"/>
                    </a:p>
                  </a:txBody>
                  <a:tcPr/>
                </a:tc>
              </a:tr>
              <a:tr h="370840">
                <a:tc>
                  <a:txBody>
                    <a:bodyPr/>
                    <a:lstStyle/>
                    <a:p>
                      <a:endParaRPr lang="en-US" dirty="0" smtClean="0"/>
                    </a:p>
                  </a:txBody>
                  <a:tcPr/>
                </a:tc>
                <a:tc>
                  <a:txBody>
                    <a:bodyPr/>
                    <a:lstStyle/>
                    <a:p>
                      <a:pPr algn="ctr"/>
                      <a:r>
                        <a:rPr lang="en-US" dirty="0" smtClean="0"/>
                        <a:t>.</a:t>
                      </a:r>
                      <a:r>
                        <a:rPr lang="en-US" baseline="0" dirty="0" smtClean="0"/>
                        <a:t> . .</a:t>
                      </a: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a:tc>
                <a:tc>
                  <a:txBody>
                    <a:bodyPr/>
                    <a:lstStyle/>
                    <a:p>
                      <a:endParaRPr lang="en-US" dirty="0"/>
                    </a:p>
                  </a:txBody>
                  <a:tcPr/>
                </a:tc>
              </a:tr>
            </a:tbl>
          </a:graphicData>
        </a:graphic>
      </p:graphicFrame>
      <p:sp>
        <p:nvSpPr>
          <p:cNvPr id="6" name="TextBox 5"/>
          <p:cNvSpPr txBox="1"/>
          <p:nvPr/>
        </p:nvSpPr>
        <p:spPr>
          <a:xfrm>
            <a:off x="762000" y="4535054"/>
            <a:ext cx="7467600" cy="2031325"/>
          </a:xfrm>
          <a:prstGeom prst="rect">
            <a:avLst/>
          </a:prstGeom>
          <a:noFill/>
        </p:spPr>
        <p:txBody>
          <a:bodyPr wrap="square" rtlCol="0">
            <a:spAutoFit/>
          </a:bodyPr>
          <a:lstStyle/>
          <a:p>
            <a:r>
              <a:rPr lang="en-US" sz="2100" b="1" dirty="0" smtClean="0"/>
              <a:t>Note:  Add instruction at 657.861 (“add as instructed under 657.8”) and standard subdivisions entry in internal add table under 657.8 should lead to the building of 657.861009.  Since the result here does not take into account that standard subdivisions are on two zeros, we need to click Edit Local to fix the number.</a:t>
            </a:r>
            <a:endParaRPr lang="en-US" sz="21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of building 657.861009 (2)</a:t>
            </a:r>
            <a:br>
              <a:rPr lang="en-US" dirty="0" smtClean="0"/>
            </a:br>
            <a:r>
              <a:rPr lang="en-US" dirty="0" smtClean="0"/>
              <a:t>History of accounting for labor unions</a:t>
            </a:r>
            <a:endParaRPr lang="en-US" dirty="0"/>
          </a:p>
        </p:txBody>
      </p:sp>
      <p:pic>
        <p:nvPicPr>
          <p:cNvPr id="6146" name="Picture 2"/>
          <p:cNvPicPr>
            <a:picLocks noChangeAspect="1" noChangeArrowheads="1"/>
          </p:cNvPicPr>
          <p:nvPr/>
        </p:nvPicPr>
        <p:blipFill>
          <a:blip r:embed="rId3" cstate="print"/>
          <a:srcRect/>
          <a:stretch>
            <a:fillRect/>
          </a:stretch>
        </p:blipFill>
        <p:spPr bwMode="auto">
          <a:xfrm>
            <a:off x="576263" y="2529845"/>
            <a:ext cx="7991475" cy="3108955"/>
          </a:xfrm>
          <a:prstGeom prst="rect">
            <a:avLst/>
          </a:prstGeom>
          <a:noFill/>
          <a:ln w="9525">
            <a:noFill/>
            <a:miter lim="800000"/>
            <a:headEnd/>
            <a:tailEnd/>
          </a:ln>
        </p:spPr>
      </p:pic>
      <p:sp>
        <p:nvSpPr>
          <p:cNvPr id="4" name="TextBox 3"/>
          <p:cNvSpPr txBox="1"/>
          <p:nvPr/>
        </p:nvSpPr>
        <p:spPr>
          <a:xfrm>
            <a:off x="609600" y="1981200"/>
            <a:ext cx="6934200" cy="415498"/>
          </a:xfrm>
          <a:prstGeom prst="rect">
            <a:avLst/>
          </a:prstGeom>
          <a:noFill/>
        </p:spPr>
        <p:txBody>
          <a:bodyPr wrap="square" rtlCol="0">
            <a:spAutoFit/>
          </a:bodyPr>
          <a:lstStyle/>
          <a:p>
            <a:r>
              <a:rPr lang="en-US" sz="2100" b="1" dirty="0" smtClean="0"/>
              <a:t>Interim results (before clicking Edit Local):</a:t>
            </a:r>
            <a:endParaRPr lang="en-US" sz="21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of building 657.861009 (3)</a:t>
            </a:r>
            <a:br>
              <a:rPr lang="en-US" dirty="0" smtClean="0"/>
            </a:br>
            <a:r>
              <a:rPr lang="en-US" dirty="0" smtClean="0"/>
              <a:t>History of accounting for labor unions</a:t>
            </a:r>
            <a:endParaRPr lang="en-US" dirty="0"/>
          </a:p>
        </p:txBody>
      </p:sp>
      <p:pic>
        <p:nvPicPr>
          <p:cNvPr id="7170" name="Picture 2"/>
          <p:cNvPicPr>
            <a:picLocks noGrp="1" noChangeAspect="1" noChangeArrowheads="1"/>
          </p:cNvPicPr>
          <p:nvPr>
            <p:ph idx="1"/>
          </p:nvPr>
        </p:nvPicPr>
        <p:blipFill>
          <a:blip r:embed="rId2" cstate="print"/>
          <a:srcRect/>
          <a:stretch>
            <a:fillRect/>
          </a:stretch>
        </p:blipFill>
        <p:spPr bwMode="auto">
          <a:xfrm>
            <a:off x="1095375" y="2699302"/>
            <a:ext cx="6953250" cy="3930098"/>
          </a:xfrm>
          <a:prstGeom prst="rect">
            <a:avLst/>
          </a:prstGeom>
          <a:noFill/>
          <a:ln w="9525">
            <a:noFill/>
            <a:miter lim="800000"/>
            <a:headEnd/>
            <a:tailEnd/>
          </a:ln>
        </p:spPr>
      </p:pic>
      <p:sp>
        <p:nvSpPr>
          <p:cNvPr id="5" name="TextBox 4"/>
          <p:cNvSpPr txBox="1"/>
          <p:nvPr/>
        </p:nvSpPr>
        <p:spPr>
          <a:xfrm>
            <a:off x="685800" y="1524000"/>
            <a:ext cx="7772400" cy="1061829"/>
          </a:xfrm>
          <a:prstGeom prst="rect">
            <a:avLst/>
          </a:prstGeom>
          <a:noFill/>
        </p:spPr>
        <p:txBody>
          <a:bodyPr wrap="square" rtlCol="0">
            <a:spAutoFit/>
          </a:bodyPr>
          <a:lstStyle/>
          <a:p>
            <a:r>
              <a:rPr lang="en-US" sz="2100" b="1" dirty="0" smtClean="0"/>
              <a:t>After clicking Edit Local, user is alerted that proceeding with number building will result in a number that cannot be validated or contributed.  If you wish to proceed, click OK.</a:t>
            </a:r>
            <a:endParaRPr lang="en-US" sz="21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of building 657.861009 (4)</a:t>
            </a:r>
            <a:br>
              <a:rPr lang="en-US" dirty="0" smtClean="0"/>
            </a:br>
            <a:r>
              <a:rPr lang="en-US" dirty="0" smtClean="0"/>
              <a:t>History of accounting for labor unions</a:t>
            </a:r>
            <a:endParaRPr lang="en-US" dirty="0"/>
          </a:p>
        </p:txBody>
      </p:sp>
      <p:sp>
        <p:nvSpPr>
          <p:cNvPr id="3" name="Content Placeholder 2"/>
          <p:cNvSpPr>
            <a:spLocks noGrp="1"/>
          </p:cNvSpPr>
          <p:nvPr>
            <p:ph idx="1"/>
          </p:nvPr>
        </p:nvSpPr>
        <p:spPr>
          <a:xfrm>
            <a:off x="495300" y="1600201"/>
            <a:ext cx="8153400" cy="1676400"/>
          </a:xfrm>
        </p:spPr>
        <p:txBody>
          <a:bodyPr/>
          <a:lstStyle/>
          <a:p>
            <a:pPr marL="0" indent="12700">
              <a:lnSpc>
                <a:spcPct val="110000"/>
              </a:lnSpc>
            </a:pPr>
            <a:r>
              <a:rPr lang="en-US" dirty="0" smtClean="0"/>
              <a:t>User is presented with ability to add more zeros before and/or after Add local notation.  We want 1 extra zero before the 09 portion of T1—09, so we click the 1-zero-(0) radio button in the “Add zeros before this number” line and then Click OK.</a:t>
            </a:r>
            <a:endParaRPr lang="en-US" dirty="0"/>
          </a:p>
        </p:txBody>
      </p:sp>
      <p:pic>
        <p:nvPicPr>
          <p:cNvPr id="8195" name="Picture 3"/>
          <p:cNvPicPr>
            <a:picLocks noChangeAspect="1" noChangeArrowheads="1"/>
          </p:cNvPicPr>
          <p:nvPr/>
        </p:nvPicPr>
        <p:blipFill>
          <a:blip r:embed="rId2" cstate="print"/>
          <a:srcRect/>
          <a:stretch>
            <a:fillRect/>
          </a:stretch>
        </p:blipFill>
        <p:spPr bwMode="auto">
          <a:xfrm>
            <a:off x="990600" y="3276600"/>
            <a:ext cx="7286625" cy="320040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4975" y="163513"/>
            <a:ext cx="7185025" cy="1284287"/>
          </a:xfrm>
        </p:spPr>
        <p:txBody>
          <a:bodyPr/>
          <a:lstStyle/>
          <a:p>
            <a:r>
              <a:rPr lang="en-US" dirty="0" smtClean="0"/>
              <a:t>Results of process of building 657.861009 </a:t>
            </a:r>
            <a:br>
              <a:rPr lang="en-US" dirty="0" smtClean="0"/>
            </a:br>
            <a:r>
              <a:rPr lang="en-US" dirty="0" smtClean="0"/>
              <a:t>with Edit Local</a:t>
            </a:r>
            <a:br>
              <a:rPr lang="en-US" dirty="0" smtClean="0"/>
            </a:br>
            <a:r>
              <a:rPr lang="en-US" dirty="0" smtClean="0"/>
              <a:t>History of accounting for labor unions</a:t>
            </a:r>
            <a:endParaRPr lang="en-US" dirty="0"/>
          </a:p>
        </p:txBody>
      </p:sp>
      <p:pic>
        <p:nvPicPr>
          <p:cNvPr id="9218" name="Picture 2"/>
          <p:cNvPicPr>
            <a:picLocks noChangeAspect="1" noChangeArrowheads="1"/>
          </p:cNvPicPr>
          <p:nvPr/>
        </p:nvPicPr>
        <p:blipFill>
          <a:blip r:embed="rId2" cstate="print"/>
          <a:srcRect/>
          <a:stretch>
            <a:fillRect/>
          </a:stretch>
        </p:blipFill>
        <p:spPr bwMode="auto">
          <a:xfrm>
            <a:off x="454819" y="3367979"/>
            <a:ext cx="8234363" cy="2880421"/>
          </a:xfrm>
          <a:prstGeom prst="rect">
            <a:avLst/>
          </a:prstGeom>
          <a:noFill/>
          <a:ln w="9525">
            <a:noFill/>
            <a:miter lim="800000"/>
            <a:headEnd/>
            <a:tailEnd/>
          </a:ln>
        </p:spPr>
      </p:pic>
      <p:sp>
        <p:nvSpPr>
          <p:cNvPr id="5" name="TextBox 4"/>
          <p:cNvSpPr txBox="1"/>
          <p:nvPr/>
        </p:nvSpPr>
        <p:spPr>
          <a:xfrm>
            <a:off x="571500" y="1676400"/>
            <a:ext cx="8001000" cy="1487202"/>
          </a:xfrm>
          <a:prstGeom prst="rect">
            <a:avLst/>
          </a:prstGeom>
          <a:noFill/>
        </p:spPr>
        <p:txBody>
          <a:bodyPr wrap="square" rtlCol="0">
            <a:spAutoFit/>
          </a:bodyPr>
          <a:lstStyle/>
          <a:p>
            <a:pPr>
              <a:lnSpc>
                <a:spcPct val="110000"/>
              </a:lnSpc>
            </a:pPr>
            <a:r>
              <a:rPr lang="en-US" sz="2100" b="1" dirty="0" smtClean="0"/>
              <a:t>Note (1) </a:t>
            </a:r>
            <a:r>
              <a:rPr lang="en-US" sz="2100" b="1" dirty="0" smtClean="0">
                <a:solidFill>
                  <a:srgbClr val="F49B42"/>
                </a:solidFill>
              </a:rPr>
              <a:t>?</a:t>
            </a:r>
            <a:r>
              <a:rPr lang="en-US" sz="2100" b="1" dirty="0" smtClean="0"/>
              <a:t>-icon before built number and (2) “Add local:” before T1—09.  Both elements indicate that the user had to go outside the regular number building routine to generate this number.</a:t>
            </a:r>
            <a:endParaRPr lang="en-US" sz="21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examples in other modules</a:t>
            </a:r>
            <a:endParaRPr lang="en-US" dirty="0"/>
          </a:p>
        </p:txBody>
      </p:sp>
      <p:graphicFrame>
        <p:nvGraphicFramePr>
          <p:cNvPr id="4" name="Content Placeholder 3"/>
          <p:cNvGraphicFramePr>
            <a:graphicFrameLocks noGrp="1"/>
          </p:cNvGraphicFramePr>
          <p:nvPr>
            <p:ph idx="1"/>
          </p:nvPr>
        </p:nvGraphicFramePr>
        <p:xfrm>
          <a:off x="609600" y="2159000"/>
          <a:ext cx="7966075" cy="3708400"/>
        </p:xfrm>
        <a:graphic>
          <a:graphicData uri="http://schemas.openxmlformats.org/drawingml/2006/table">
            <a:tbl>
              <a:tblPr firstRow="1" bandRow="1">
                <a:tableStyleId>{B301B821-A1FF-4177-AEE7-76D212191A09}</a:tableStyleId>
              </a:tblPr>
              <a:tblGrid>
                <a:gridCol w="2403476"/>
                <a:gridCol w="5562599"/>
              </a:tblGrid>
              <a:tr h="370840">
                <a:tc>
                  <a:txBody>
                    <a:bodyPr/>
                    <a:lstStyle/>
                    <a:p>
                      <a:r>
                        <a:rPr lang="en-US" dirty="0" smtClean="0">
                          <a:solidFill>
                            <a:schemeClr val="accent2"/>
                          </a:solidFill>
                        </a:rPr>
                        <a:t>Module</a:t>
                      </a:r>
                      <a:endParaRPr lang="en-US" dirty="0">
                        <a:solidFill>
                          <a:schemeClr val="accent2"/>
                        </a:solidFill>
                      </a:endParaRPr>
                    </a:p>
                  </a:txBody>
                  <a:tcPr/>
                </a:tc>
                <a:tc>
                  <a:txBody>
                    <a:bodyPr/>
                    <a:lstStyle/>
                    <a:p>
                      <a:r>
                        <a:rPr lang="en-US" dirty="0" smtClean="0">
                          <a:solidFill>
                            <a:schemeClr val="accent2"/>
                          </a:solidFill>
                        </a:rPr>
                        <a:t>Internal table notation</a:t>
                      </a:r>
                      <a:endParaRPr lang="en-US" dirty="0">
                        <a:solidFill>
                          <a:schemeClr val="accent2"/>
                        </a:solidFill>
                      </a:endParaRPr>
                    </a:p>
                  </a:txBody>
                  <a:tcPr/>
                </a:tc>
              </a:tr>
              <a:tr h="370840">
                <a:tc>
                  <a:txBody>
                    <a:bodyPr/>
                    <a:lstStyle/>
                    <a:p>
                      <a:r>
                        <a:rPr lang="en-US" dirty="0" smtClean="0"/>
                        <a:t>Standard subdivisions</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T1—08:02</a:t>
                      </a:r>
                    </a:p>
                  </a:txBody>
                  <a:tcPr/>
                </a:tc>
              </a:tr>
              <a:tr h="370840">
                <a:tc>
                  <a:txBody>
                    <a:bodyPr/>
                    <a:lstStyle/>
                    <a:p>
                      <a:r>
                        <a:rPr lang="en-US" dirty="0" smtClean="0"/>
                        <a:t>Religion</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221-229:01-08;</a:t>
                      </a:r>
                      <a:r>
                        <a:rPr lang="en-US" baseline="0" dirty="0" smtClean="0"/>
                        <a:t> </a:t>
                      </a:r>
                      <a:r>
                        <a:rPr lang="en-US" dirty="0" smtClean="0"/>
                        <a:t>264.04-264.09:01-07; 274-279:01-08</a:t>
                      </a:r>
                    </a:p>
                  </a:txBody>
                  <a:tcPr/>
                </a:tc>
              </a:tr>
              <a:tr h="370840">
                <a:tc>
                  <a:txBody>
                    <a:bodyPr/>
                    <a:lstStyle/>
                    <a:p>
                      <a:r>
                        <a:rPr lang="en-US" dirty="0" smtClean="0"/>
                        <a:t>Social sciences</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mtClean="0"/>
                        <a:t>333.7-333.9:16</a:t>
                      </a:r>
                      <a:endParaRPr lang="en-US" dirty="0" smtClean="0"/>
                    </a:p>
                  </a:txBody>
                  <a:tcPr/>
                </a:tc>
              </a:tr>
              <a:tr h="370840">
                <a:tc>
                  <a:txBody>
                    <a:bodyPr/>
                    <a:lstStyle/>
                    <a:p>
                      <a:r>
                        <a:rPr lang="en-US" dirty="0" smtClean="0"/>
                        <a:t>Law</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342-347:0261</a:t>
                      </a:r>
                    </a:p>
                  </a:txBody>
                  <a:tcPr/>
                </a:tc>
              </a:tr>
              <a:tr h="370840">
                <a:tc>
                  <a:txBody>
                    <a:bodyPr/>
                    <a:lstStyle/>
                    <a:p>
                      <a:r>
                        <a:rPr lang="en-US" dirty="0" smtClean="0"/>
                        <a:t>Life sciences</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571.5-571.9:1-2;</a:t>
                      </a:r>
                      <a:r>
                        <a:rPr lang="en-US" baseline="0" dirty="0" smtClean="0"/>
                        <a:t> </a:t>
                      </a:r>
                      <a:r>
                        <a:rPr lang="en-US" dirty="0" smtClean="0"/>
                        <a:t>583-588:1;</a:t>
                      </a:r>
                      <a:r>
                        <a:rPr lang="en-US" baseline="0" dirty="0" smtClean="0"/>
                        <a:t> </a:t>
                      </a:r>
                      <a:r>
                        <a:rPr lang="en-US" dirty="0" smtClean="0"/>
                        <a:t>592-599:1</a:t>
                      </a:r>
                    </a:p>
                  </a:txBody>
                  <a:tcPr/>
                </a:tc>
              </a:tr>
              <a:tr h="370840">
                <a:tc>
                  <a:txBody>
                    <a:bodyPr/>
                    <a:lstStyle/>
                    <a:p>
                      <a:r>
                        <a:rPr lang="en-US" dirty="0" smtClean="0"/>
                        <a:t>Medicine</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617:0083;</a:t>
                      </a:r>
                      <a:r>
                        <a:rPr lang="en-US" baseline="0" dirty="0" smtClean="0"/>
                        <a:t> </a:t>
                      </a:r>
                      <a:r>
                        <a:rPr lang="en-US" dirty="0" smtClean="0"/>
                        <a:t>618.1-618.8:059</a:t>
                      </a:r>
                    </a:p>
                  </a:txBody>
                  <a:tcPr/>
                </a:tc>
              </a:tr>
              <a:tr h="370840">
                <a:tc>
                  <a:txBody>
                    <a:bodyPr/>
                    <a:lstStyle/>
                    <a:p>
                      <a:r>
                        <a:rPr lang="en-US" dirty="0" smtClean="0"/>
                        <a:t>Music</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781.621-781.629:03-09;</a:t>
                      </a:r>
                      <a:r>
                        <a:rPr lang="en-US" baseline="0" dirty="0" smtClean="0"/>
                        <a:t> </a:t>
                      </a:r>
                      <a:r>
                        <a:rPr lang="en-US" dirty="0" smtClean="0"/>
                        <a:t>782.1-782.4:11-17</a:t>
                      </a:r>
                    </a:p>
                  </a:txBody>
                  <a:tcPr/>
                </a:tc>
              </a:tr>
              <a:tr h="370840">
                <a:tc>
                  <a:txBody>
                    <a:bodyPr/>
                    <a:lstStyle/>
                    <a:p>
                      <a:r>
                        <a:rPr lang="en-US" dirty="0" smtClean="0"/>
                        <a:t>Literature</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T3B—102-T3B—107:08; 821-828:5</a:t>
                      </a:r>
                    </a:p>
                  </a:txBody>
                  <a:tcPr/>
                </a:tc>
              </a:tr>
              <a:tr h="370840">
                <a:tc>
                  <a:txBody>
                    <a:bodyPr/>
                    <a:lstStyle/>
                    <a:p>
                      <a:r>
                        <a:rPr lang="en-US" dirty="0" smtClean="0"/>
                        <a:t>History</a:t>
                      </a:r>
                      <a:r>
                        <a:rPr lang="en-US" baseline="0" dirty="0" smtClean="0"/>
                        <a:t> and travel</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913-919:041-049</a:t>
                      </a:r>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6989763" cy="1284287"/>
          </a:xfrm>
        </p:spPr>
        <p:txBody>
          <a:bodyPr/>
          <a:lstStyle/>
          <a:p>
            <a:r>
              <a:rPr lang="en-US" dirty="0" smtClean="0"/>
              <a:t>Overall workflow</a:t>
            </a:r>
            <a:endParaRPr lang="en-US" dirty="0"/>
          </a:p>
        </p:txBody>
      </p:sp>
      <p:grpSp>
        <p:nvGrpSpPr>
          <p:cNvPr id="196" name="Group 195"/>
          <p:cNvGrpSpPr/>
          <p:nvPr/>
        </p:nvGrpSpPr>
        <p:grpSpPr>
          <a:xfrm>
            <a:off x="352825" y="1598525"/>
            <a:ext cx="8435029" cy="4954675"/>
            <a:chOff x="352825" y="1598525"/>
            <a:chExt cx="8435029" cy="4954675"/>
          </a:xfrm>
        </p:grpSpPr>
        <p:grpSp>
          <p:nvGrpSpPr>
            <p:cNvPr id="3" name="Group 2"/>
            <p:cNvGrpSpPr/>
            <p:nvPr/>
          </p:nvGrpSpPr>
          <p:grpSpPr>
            <a:xfrm>
              <a:off x="1457737" y="2385584"/>
              <a:ext cx="372899" cy="91440"/>
              <a:chOff x="1110723" y="1152473"/>
              <a:chExt cx="372899" cy="91440"/>
            </a:xfrm>
          </p:grpSpPr>
          <p:sp>
            <p:nvSpPr>
              <p:cNvPr id="94" name="Straight Connector 3"/>
              <p:cNvSpPr/>
              <p:nvPr/>
            </p:nvSpPr>
            <p:spPr>
              <a:xfrm>
                <a:off x="1110723" y="1152473"/>
                <a:ext cx="372899" cy="91440"/>
              </a:xfrm>
              <a:custGeom>
                <a:avLst/>
                <a:gdLst/>
                <a:ahLst/>
                <a:cxnLst/>
                <a:rect l="0" t="0" r="0" b="0"/>
                <a:pathLst>
                  <a:path>
                    <a:moveTo>
                      <a:pt x="0" y="45720"/>
                    </a:moveTo>
                    <a:lnTo>
                      <a:pt x="372899" y="45720"/>
                    </a:lnTo>
                  </a:path>
                </a:pathLst>
              </a:custGeom>
              <a:noFill/>
              <a:ln>
                <a:tailEnd type="arrow"/>
              </a:ln>
            </p:spPr>
            <p:style>
              <a:lnRef idx="1">
                <a:schemeClr val="dk2">
                  <a:hueOff val="0"/>
                  <a:satOff val="0"/>
                  <a:lumOff val="0"/>
                  <a:alphaOff val="0"/>
                </a:schemeClr>
              </a:lnRef>
              <a:fillRef idx="0">
                <a:scrgbClr r="0" g="0" b="0"/>
              </a:fillRef>
              <a:effectRef idx="0">
                <a:schemeClr val="dk2">
                  <a:hueOff val="0"/>
                  <a:satOff val="0"/>
                  <a:lumOff val="0"/>
                  <a:alphaOff val="0"/>
                </a:schemeClr>
              </a:effectRef>
              <a:fontRef idx="minor">
                <a:schemeClr val="tx1">
                  <a:hueOff val="0"/>
                  <a:satOff val="0"/>
                  <a:lumOff val="0"/>
                  <a:alphaOff val="0"/>
                </a:schemeClr>
              </a:fontRef>
            </p:style>
          </p:sp>
          <p:sp>
            <p:nvSpPr>
              <p:cNvPr id="95" name="Straight Connector 4"/>
              <p:cNvSpPr/>
              <p:nvPr/>
            </p:nvSpPr>
            <p:spPr>
              <a:xfrm>
                <a:off x="1287085" y="1196173"/>
                <a:ext cx="20174" cy="403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p:txBody>
          </p:sp>
        </p:grpSp>
        <p:grpSp>
          <p:nvGrpSpPr>
            <p:cNvPr id="4" name="Group 3"/>
            <p:cNvGrpSpPr/>
            <p:nvPr/>
          </p:nvGrpSpPr>
          <p:grpSpPr>
            <a:xfrm>
              <a:off x="352825" y="1905000"/>
              <a:ext cx="1106711" cy="1052607"/>
              <a:chOff x="5811" y="671889"/>
              <a:chExt cx="1106711" cy="1052607"/>
            </a:xfrm>
          </p:grpSpPr>
          <p:sp>
            <p:nvSpPr>
              <p:cNvPr id="92" name="Rectangle 91"/>
              <p:cNvSpPr/>
              <p:nvPr/>
            </p:nvSpPr>
            <p:spPr>
              <a:xfrm>
                <a:off x="5811" y="671889"/>
                <a:ext cx="1106711" cy="1052607"/>
              </a:xfrm>
              <a:prstGeom prst="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93" name="Rectangle 92"/>
              <p:cNvSpPr/>
              <p:nvPr/>
            </p:nvSpPr>
            <p:spPr>
              <a:xfrm>
                <a:off x="5811" y="671889"/>
                <a:ext cx="1106711" cy="1052607"/>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Find starting number/span with add instruction, else find base number</a:t>
                </a:r>
                <a:endParaRPr lang="en-US" sz="1200" kern="1200" dirty="0"/>
              </a:p>
            </p:txBody>
          </p:sp>
        </p:grpSp>
        <p:grpSp>
          <p:nvGrpSpPr>
            <p:cNvPr id="5" name="Group 4"/>
            <p:cNvGrpSpPr/>
            <p:nvPr/>
          </p:nvGrpSpPr>
          <p:grpSpPr>
            <a:xfrm>
              <a:off x="2708515" y="2385584"/>
              <a:ext cx="372899" cy="91440"/>
              <a:chOff x="2361501" y="1152473"/>
              <a:chExt cx="372899" cy="91440"/>
            </a:xfrm>
          </p:grpSpPr>
          <p:sp>
            <p:nvSpPr>
              <p:cNvPr id="90" name="Straight Connector 7"/>
              <p:cNvSpPr/>
              <p:nvPr/>
            </p:nvSpPr>
            <p:spPr>
              <a:xfrm>
                <a:off x="2361501" y="1152473"/>
                <a:ext cx="372899" cy="91440"/>
              </a:xfrm>
              <a:custGeom>
                <a:avLst/>
                <a:gdLst/>
                <a:ahLst/>
                <a:cxnLst/>
                <a:rect l="0" t="0" r="0" b="0"/>
                <a:pathLst>
                  <a:path>
                    <a:moveTo>
                      <a:pt x="0" y="45720"/>
                    </a:moveTo>
                    <a:lnTo>
                      <a:pt x="372899" y="45720"/>
                    </a:lnTo>
                  </a:path>
                </a:pathLst>
              </a:custGeom>
              <a:noFill/>
              <a:ln>
                <a:tailEnd type="arrow"/>
              </a:ln>
            </p:spPr>
            <p:style>
              <a:lnRef idx="1">
                <a:schemeClr val="dk2">
                  <a:hueOff val="0"/>
                  <a:satOff val="0"/>
                  <a:lumOff val="0"/>
                  <a:alphaOff val="0"/>
                </a:schemeClr>
              </a:lnRef>
              <a:fillRef idx="0">
                <a:scrgbClr r="0" g="0" b="0"/>
              </a:fillRef>
              <a:effectRef idx="0">
                <a:schemeClr val="dk2">
                  <a:hueOff val="0"/>
                  <a:satOff val="0"/>
                  <a:lumOff val="0"/>
                  <a:alphaOff val="0"/>
                </a:schemeClr>
              </a:effectRef>
              <a:fontRef idx="minor">
                <a:schemeClr val="tx1">
                  <a:hueOff val="0"/>
                  <a:satOff val="0"/>
                  <a:lumOff val="0"/>
                  <a:alphaOff val="0"/>
                </a:schemeClr>
              </a:fontRef>
            </p:style>
          </p:sp>
          <p:sp>
            <p:nvSpPr>
              <p:cNvPr id="91" name="Straight Connector 8"/>
              <p:cNvSpPr/>
              <p:nvPr/>
            </p:nvSpPr>
            <p:spPr>
              <a:xfrm>
                <a:off x="2537863" y="1196173"/>
                <a:ext cx="20174" cy="403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p:txBody>
          </p:sp>
        </p:grpSp>
        <p:grpSp>
          <p:nvGrpSpPr>
            <p:cNvPr id="6" name="Group 5"/>
            <p:cNvGrpSpPr/>
            <p:nvPr/>
          </p:nvGrpSpPr>
          <p:grpSpPr>
            <a:xfrm>
              <a:off x="1863036" y="1905000"/>
              <a:ext cx="847278" cy="1052607"/>
              <a:chOff x="1516022" y="671889"/>
              <a:chExt cx="847278" cy="1052607"/>
            </a:xfrm>
          </p:grpSpPr>
          <p:sp>
            <p:nvSpPr>
              <p:cNvPr id="88" name="Rectangle 87"/>
              <p:cNvSpPr/>
              <p:nvPr/>
            </p:nvSpPr>
            <p:spPr>
              <a:xfrm>
                <a:off x="1516022" y="671889"/>
                <a:ext cx="847278" cy="1052607"/>
              </a:xfrm>
              <a:prstGeom prst="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89" name="Rectangle 88"/>
              <p:cNvSpPr/>
              <p:nvPr/>
            </p:nvSpPr>
            <p:spPr>
              <a:xfrm>
                <a:off x="1516022" y="671889"/>
                <a:ext cx="847278" cy="1052607"/>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Click Start/Add</a:t>
                </a:r>
                <a:endParaRPr lang="en-US" sz="1200" kern="1200" dirty="0"/>
              </a:p>
            </p:txBody>
          </p:sp>
        </p:grpSp>
        <p:grpSp>
          <p:nvGrpSpPr>
            <p:cNvPr id="7" name="Group 6"/>
            <p:cNvGrpSpPr/>
            <p:nvPr/>
          </p:nvGrpSpPr>
          <p:grpSpPr>
            <a:xfrm>
              <a:off x="4592699" y="2385584"/>
              <a:ext cx="378565" cy="91440"/>
              <a:chOff x="4245685" y="1152473"/>
              <a:chExt cx="378565" cy="91440"/>
            </a:xfrm>
          </p:grpSpPr>
          <p:sp>
            <p:nvSpPr>
              <p:cNvPr id="86" name="Straight Connector 11"/>
              <p:cNvSpPr/>
              <p:nvPr/>
            </p:nvSpPr>
            <p:spPr>
              <a:xfrm>
                <a:off x="4245685" y="1152473"/>
                <a:ext cx="378565" cy="91440"/>
              </a:xfrm>
              <a:custGeom>
                <a:avLst/>
                <a:gdLst/>
                <a:ahLst/>
                <a:cxnLst/>
                <a:rect l="0" t="0" r="0" b="0"/>
                <a:pathLst>
                  <a:path>
                    <a:moveTo>
                      <a:pt x="0" y="45720"/>
                    </a:moveTo>
                    <a:lnTo>
                      <a:pt x="206382" y="45720"/>
                    </a:lnTo>
                    <a:lnTo>
                      <a:pt x="206382" y="47141"/>
                    </a:lnTo>
                    <a:lnTo>
                      <a:pt x="378565" y="47141"/>
                    </a:lnTo>
                  </a:path>
                </a:pathLst>
              </a:custGeom>
              <a:noFill/>
              <a:ln>
                <a:tailEnd type="arrow"/>
              </a:ln>
            </p:spPr>
            <p:style>
              <a:lnRef idx="1">
                <a:schemeClr val="dk2">
                  <a:hueOff val="0"/>
                  <a:satOff val="0"/>
                  <a:lumOff val="0"/>
                  <a:alphaOff val="0"/>
                </a:schemeClr>
              </a:lnRef>
              <a:fillRef idx="0">
                <a:scrgbClr r="0" g="0" b="0"/>
              </a:fillRef>
              <a:effectRef idx="0">
                <a:schemeClr val="dk2">
                  <a:hueOff val="0"/>
                  <a:satOff val="0"/>
                  <a:lumOff val="0"/>
                  <a:alphaOff val="0"/>
                </a:schemeClr>
              </a:effectRef>
              <a:fontRef idx="minor">
                <a:schemeClr val="tx1">
                  <a:hueOff val="0"/>
                  <a:satOff val="0"/>
                  <a:lumOff val="0"/>
                  <a:alphaOff val="0"/>
                </a:schemeClr>
              </a:fontRef>
            </p:style>
          </p:sp>
          <p:sp>
            <p:nvSpPr>
              <p:cNvPr id="87" name="Straight Connector 12"/>
              <p:cNvSpPr/>
              <p:nvPr/>
            </p:nvSpPr>
            <p:spPr>
              <a:xfrm>
                <a:off x="4424739" y="1196173"/>
                <a:ext cx="20458" cy="403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p:txBody>
          </p:sp>
        </p:grpSp>
        <p:grpSp>
          <p:nvGrpSpPr>
            <p:cNvPr id="8" name="Group 7"/>
            <p:cNvGrpSpPr/>
            <p:nvPr/>
          </p:nvGrpSpPr>
          <p:grpSpPr>
            <a:xfrm>
              <a:off x="3113814" y="1905000"/>
              <a:ext cx="1480685" cy="1052607"/>
              <a:chOff x="2766800" y="671889"/>
              <a:chExt cx="1480685" cy="1052607"/>
            </a:xfrm>
          </p:grpSpPr>
          <p:sp>
            <p:nvSpPr>
              <p:cNvPr id="84" name="Rectangle 83"/>
              <p:cNvSpPr/>
              <p:nvPr/>
            </p:nvSpPr>
            <p:spPr>
              <a:xfrm>
                <a:off x="2766800" y="671889"/>
                <a:ext cx="1480685" cy="1052607"/>
              </a:xfrm>
              <a:prstGeom prst="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85" name="Rectangle 84"/>
              <p:cNvSpPr/>
              <p:nvPr/>
            </p:nvSpPr>
            <p:spPr>
              <a:xfrm>
                <a:off x="2766800" y="671889"/>
                <a:ext cx="1480685" cy="1052607"/>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System displays notation specified by add instruction or displays Table 1 (in final step)</a:t>
                </a:r>
              </a:p>
            </p:txBody>
          </p:sp>
        </p:grpSp>
        <p:grpSp>
          <p:nvGrpSpPr>
            <p:cNvPr id="9" name="Group 8"/>
            <p:cNvGrpSpPr/>
            <p:nvPr/>
          </p:nvGrpSpPr>
          <p:grpSpPr>
            <a:xfrm>
              <a:off x="6756210" y="2385584"/>
              <a:ext cx="367232" cy="91440"/>
              <a:chOff x="6409196" y="1152473"/>
              <a:chExt cx="367232" cy="91440"/>
            </a:xfrm>
          </p:grpSpPr>
          <p:sp>
            <p:nvSpPr>
              <p:cNvPr id="82" name="Straight Connector 15"/>
              <p:cNvSpPr/>
              <p:nvPr/>
            </p:nvSpPr>
            <p:spPr>
              <a:xfrm>
                <a:off x="6409196" y="1152473"/>
                <a:ext cx="367232" cy="91440"/>
              </a:xfrm>
              <a:custGeom>
                <a:avLst/>
                <a:gdLst/>
                <a:ahLst/>
                <a:cxnLst/>
                <a:rect l="0" t="0" r="0" b="0"/>
                <a:pathLst>
                  <a:path>
                    <a:moveTo>
                      <a:pt x="0" y="47141"/>
                    </a:moveTo>
                    <a:lnTo>
                      <a:pt x="200716" y="47141"/>
                    </a:lnTo>
                    <a:lnTo>
                      <a:pt x="200716" y="45720"/>
                    </a:lnTo>
                    <a:lnTo>
                      <a:pt x="367232" y="45720"/>
                    </a:lnTo>
                  </a:path>
                </a:pathLst>
              </a:custGeom>
              <a:noFill/>
              <a:ln>
                <a:tailEnd type="arrow"/>
              </a:ln>
            </p:spPr>
            <p:style>
              <a:lnRef idx="1">
                <a:schemeClr val="dk2">
                  <a:hueOff val="0"/>
                  <a:satOff val="0"/>
                  <a:lumOff val="0"/>
                  <a:alphaOff val="0"/>
                </a:schemeClr>
              </a:lnRef>
              <a:fillRef idx="0">
                <a:scrgbClr r="0" g="0" b="0"/>
              </a:fillRef>
              <a:effectRef idx="0">
                <a:schemeClr val="dk2">
                  <a:hueOff val="0"/>
                  <a:satOff val="0"/>
                  <a:lumOff val="0"/>
                  <a:alphaOff val="0"/>
                </a:schemeClr>
              </a:effectRef>
              <a:fontRef idx="minor">
                <a:schemeClr val="tx1">
                  <a:hueOff val="0"/>
                  <a:satOff val="0"/>
                  <a:lumOff val="0"/>
                  <a:alphaOff val="0"/>
                </a:schemeClr>
              </a:fontRef>
            </p:style>
          </p:sp>
          <p:sp>
            <p:nvSpPr>
              <p:cNvPr id="83" name="Straight Connector 16"/>
              <p:cNvSpPr/>
              <p:nvPr/>
            </p:nvSpPr>
            <p:spPr>
              <a:xfrm>
                <a:off x="6582867" y="1196173"/>
                <a:ext cx="19891" cy="403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p:txBody>
          </p:sp>
        </p:grpSp>
        <p:grpSp>
          <p:nvGrpSpPr>
            <p:cNvPr id="10" name="Group 9"/>
            <p:cNvGrpSpPr/>
            <p:nvPr/>
          </p:nvGrpSpPr>
          <p:grpSpPr>
            <a:xfrm>
              <a:off x="5003665" y="1906421"/>
              <a:ext cx="1754345" cy="1052607"/>
              <a:chOff x="4656651" y="673310"/>
              <a:chExt cx="1754345" cy="1052607"/>
            </a:xfrm>
          </p:grpSpPr>
          <p:sp>
            <p:nvSpPr>
              <p:cNvPr id="80" name="Flowchart: Decision 79"/>
              <p:cNvSpPr/>
              <p:nvPr/>
            </p:nvSpPr>
            <p:spPr>
              <a:xfrm>
                <a:off x="4656651" y="673310"/>
                <a:ext cx="1754345" cy="1052607"/>
              </a:xfrm>
              <a:prstGeom prst="flowChartDecision">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81" name="Flowchart: Decision 18"/>
              <p:cNvSpPr/>
              <p:nvPr/>
            </p:nvSpPr>
            <p:spPr>
              <a:xfrm>
                <a:off x="5095237" y="936462"/>
                <a:ext cx="877173" cy="526303"/>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Number building complete?</a:t>
                </a:r>
                <a:endParaRPr lang="en-US" sz="1200" kern="1200" dirty="0"/>
              </a:p>
            </p:txBody>
          </p:sp>
        </p:grpSp>
        <p:grpSp>
          <p:nvGrpSpPr>
            <p:cNvPr id="12" name="Group 11"/>
            <p:cNvGrpSpPr/>
            <p:nvPr/>
          </p:nvGrpSpPr>
          <p:grpSpPr>
            <a:xfrm>
              <a:off x="7155843" y="1905000"/>
              <a:ext cx="1478544" cy="1052607"/>
              <a:chOff x="6808829" y="671889"/>
              <a:chExt cx="1478544" cy="1052607"/>
            </a:xfrm>
          </p:grpSpPr>
          <p:sp>
            <p:nvSpPr>
              <p:cNvPr id="76" name="Rectangle 75"/>
              <p:cNvSpPr/>
              <p:nvPr/>
            </p:nvSpPr>
            <p:spPr>
              <a:xfrm>
                <a:off x="6808829" y="671889"/>
                <a:ext cx="1478544" cy="1052607"/>
              </a:xfrm>
              <a:prstGeom prst="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77" name="Rectangle 76"/>
              <p:cNvSpPr/>
              <p:nvPr/>
            </p:nvSpPr>
            <p:spPr>
              <a:xfrm>
                <a:off x="6808829" y="671889"/>
                <a:ext cx="1478544" cy="1052607"/>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As needed, user navigates to next number/span with add instruction or base number</a:t>
                </a:r>
                <a:endParaRPr lang="en-US" sz="1200" kern="1200" dirty="0"/>
              </a:p>
            </p:txBody>
          </p:sp>
        </p:grpSp>
        <p:grpSp>
          <p:nvGrpSpPr>
            <p:cNvPr id="13" name="Group 12"/>
            <p:cNvGrpSpPr/>
            <p:nvPr/>
          </p:nvGrpSpPr>
          <p:grpSpPr>
            <a:xfrm>
              <a:off x="1306565" y="4067870"/>
              <a:ext cx="372899" cy="91440"/>
              <a:chOff x="959551" y="2608580"/>
              <a:chExt cx="372899" cy="91440"/>
            </a:xfrm>
          </p:grpSpPr>
          <p:sp>
            <p:nvSpPr>
              <p:cNvPr id="74" name="Straight Connector 23"/>
              <p:cNvSpPr/>
              <p:nvPr/>
            </p:nvSpPr>
            <p:spPr>
              <a:xfrm>
                <a:off x="959551" y="2608580"/>
                <a:ext cx="372899" cy="91440"/>
              </a:xfrm>
              <a:custGeom>
                <a:avLst/>
                <a:gdLst/>
                <a:ahLst/>
                <a:cxnLst/>
                <a:rect l="0" t="0" r="0" b="0"/>
                <a:pathLst>
                  <a:path>
                    <a:moveTo>
                      <a:pt x="0" y="45720"/>
                    </a:moveTo>
                    <a:lnTo>
                      <a:pt x="372899" y="45720"/>
                    </a:lnTo>
                  </a:path>
                </a:pathLst>
              </a:custGeom>
              <a:noFill/>
              <a:ln>
                <a:tailEnd type="arrow"/>
              </a:ln>
            </p:spPr>
            <p:style>
              <a:lnRef idx="1">
                <a:schemeClr val="dk2">
                  <a:hueOff val="0"/>
                  <a:satOff val="0"/>
                  <a:lumOff val="0"/>
                  <a:alphaOff val="0"/>
                </a:schemeClr>
              </a:lnRef>
              <a:fillRef idx="0">
                <a:scrgbClr r="0" g="0" b="0"/>
              </a:fillRef>
              <a:effectRef idx="0">
                <a:schemeClr val="dk2">
                  <a:hueOff val="0"/>
                  <a:satOff val="0"/>
                  <a:lumOff val="0"/>
                  <a:alphaOff val="0"/>
                </a:schemeClr>
              </a:effectRef>
              <a:fontRef idx="minor">
                <a:schemeClr val="tx1">
                  <a:hueOff val="0"/>
                  <a:satOff val="0"/>
                  <a:lumOff val="0"/>
                  <a:alphaOff val="0"/>
                </a:schemeClr>
              </a:fontRef>
            </p:style>
          </p:sp>
          <p:sp>
            <p:nvSpPr>
              <p:cNvPr id="75" name="Straight Connector 24"/>
              <p:cNvSpPr/>
              <p:nvPr/>
            </p:nvSpPr>
            <p:spPr>
              <a:xfrm>
                <a:off x="1135913" y="2652280"/>
                <a:ext cx="20174" cy="403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p:txBody>
          </p:sp>
        </p:grpSp>
        <p:grpSp>
          <p:nvGrpSpPr>
            <p:cNvPr id="14" name="Group 13"/>
            <p:cNvGrpSpPr/>
            <p:nvPr/>
          </p:nvGrpSpPr>
          <p:grpSpPr>
            <a:xfrm>
              <a:off x="352825" y="3587286"/>
              <a:ext cx="955539" cy="1052607"/>
              <a:chOff x="5811" y="2127996"/>
              <a:chExt cx="955539" cy="1052607"/>
            </a:xfrm>
          </p:grpSpPr>
          <p:sp>
            <p:nvSpPr>
              <p:cNvPr id="72" name="Rectangle 71"/>
              <p:cNvSpPr/>
              <p:nvPr/>
            </p:nvSpPr>
            <p:spPr>
              <a:xfrm>
                <a:off x="5811" y="2127996"/>
                <a:ext cx="955539" cy="1052607"/>
              </a:xfrm>
              <a:prstGeom prst="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73" name="Rectangle 72"/>
              <p:cNvSpPr/>
              <p:nvPr/>
            </p:nvSpPr>
            <p:spPr>
              <a:xfrm>
                <a:off x="5811" y="2127996"/>
                <a:ext cx="955539" cy="1052607"/>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Verify the number is correct, click Save</a:t>
                </a:r>
                <a:endParaRPr lang="en-US" sz="1200" kern="1200" dirty="0"/>
              </a:p>
            </p:txBody>
          </p:sp>
        </p:grpSp>
        <p:grpSp>
          <p:nvGrpSpPr>
            <p:cNvPr id="15" name="Group 14"/>
            <p:cNvGrpSpPr/>
            <p:nvPr/>
          </p:nvGrpSpPr>
          <p:grpSpPr>
            <a:xfrm>
              <a:off x="2716216" y="4067870"/>
              <a:ext cx="372899" cy="91440"/>
              <a:chOff x="2369202" y="2608580"/>
              <a:chExt cx="372899" cy="91440"/>
            </a:xfrm>
          </p:grpSpPr>
          <p:sp>
            <p:nvSpPr>
              <p:cNvPr id="70" name="Straight Connector 27"/>
              <p:cNvSpPr/>
              <p:nvPr/>
            </p:nvSpPr>
            <p:spPr>
              <a:xfrm>
                <a:off x="2369202" y="2608580"/>
                <a:ext cx="372899" cy="91440"/>
              </a:xfrm>
              <a:custGeom>
                <a:avLst/>
                <a:gdLst/>
                <a:ahLst/>
                <a:cxnLst/>
                <a:rect l="0" t="0" r="0" b="0"/>
                <a:pathLst>
                  <a:path>
                    <a:moveTo>
                      <a:pt x="0" y="45720"/>
                    </a:moveTo>
                    <a:lnTo>
                      <a:pt x="372899" y="45720"/>
                    </a:lnTo>
                  </a:path>
                </a:pathLst>
              </a:custGeom>
              <a:noFill/>
              <a:ln>
                <a:tailEnd type="arrow"/>
              </a:ln>
            </p:spPr>
            <p:style>
              <a:lnRef idx="1">
                <a:schemeClr val="dk2">
                  <a:hueOff val="0"/>
                  <a:satOff val="0"/>
                  <a:lumOff val="0"/>
                  <a:alphaOff val="0"/>
                </a:schemeClr>
              </a:lnRef>
              <a:fillRef idx="0">
                <a:scrgbClr r="0" g="0" b="0"/>
              </a:fillRef>
              <a:effectRef idx="0">
                <a:schemeClr val="dk2">
                  <a:hueOff val="0"/>
                  <a:satOff val="0"/>
                  <a:lumOff val="0"/>
                  <a:alphaOff val="0"/>
                </a:schemeClr>
              </a:effectRef>
              <a:fontRef idx="minor">
                <a:schemeClr val="tx1">
                  <a:hueOff val="0"/>
                  <a:satOff val="0"/>
                  <a:lumOff val="0"/>
                  <a:alphaOff val="0"/>
                </a:schemeClr>
              </a:fontRef>
            </p:style>
          </p:sp>
          <p:sp>
            <p:nvSpPr>
              <p:cNvPr id="71" name="Straight Connector 28"/>
              <p:cNvSpPr/>
              <p:nvPr/>
            </p:nvSpPr>
            <p:spPr>
              <a:xfrm>
                <a:off x="2545564" y="2652280"/>
                <a:ext cx="20174" cy="403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p:txBody>
          </p:sp>
        </p:grpSp>
        <p:grpSp>
          <p:nvGrpSpPr>
            <p:cNvPr id="16" name="Group 15"/>
            <p:cNvGrpSpPr/>
            <p:nvPr/>
          </p:nvGrpSpPr>
          <p:grpSpPr>
            <a:xfrm>
              <a:off x="1711864" y="3587286"/>
              <a:ext cx="1006152" cy="1052607"/>
              <a:chOff x="1364850" y="2127996"/>
              <a:chExt cx="1006152" cy="1052607"/>
            </a:xfrm>
          </p:grpSpPr>
          <p:sp>
            <p:nvSpPr>
              <p:cNvPr id="68" name="Rectangle 67"/>
              <p:cNvSpPr/>
              <p:nvPr/>
            </p:nvSpPr>
            <p:spPr>
              <a:xfrm>
                <a:off x="1364850" y="2127996"/>
                <a:ext cx="1006152" cy="1052607"/>
              </a:xfrm>
              <a:prstGeom prst="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69" name="Rectangle 68"/>
              <p:cNvSpPr/>
              <p:nvPr/>
            </p:nvSpPr>
            <p:spPr>
              <a:xfrm>
                <a:off x="1364850" y="2127996"/>
                <a:ext cx="1006152" cy="1052607"/>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User term box appears, select user terms </a:t>
                </a:r>
                <a:endParaRPr lang="en-US" sz="1200" kern="1200" dirty="0"/>
              </a:p>
            </p:txBody>
          </p:sp>
        </p:grpSp>
        <p:grpSp>
          <p:nvGrpSpPr>
            <p:cNvPr id="17" name="Group 16"/>
            <p:cNvGrpSpPr/>
            <p:nvPr/>
          </p:nvGrpSpPr>
          <p:grpSpPr>
            <a:xfrm>
              <a:off x="4874061" y="4067870"/>
              <a:ext cx="372899" cy="91440"/>
              <a:chOff x="4527047" y="2608580"/>
              <a:chExt cx="372899" cy="91440"/>
            </a:xfrm>
          </p:grpSpPr>
          <p:sp>
            <p:nvSpPr>
              <p:cNvPr id="66" name="Straight Connector 31"/>
              <p:cNvSpPr/>
              <p:nvPr/>
            </p:nvSpPr>
            <p:spPr>
              <a:xfrm>
                <a:off x="4527047" y="2608580"/>
                <a:ext cx="372899" cy="91440"/>
              </a:xfrm>
              <a:custGeom>
                <a:avLst/>
                <a:gdLst/>
                <a:ahLst/>
                <a:cxnLst/>
                <a:rect l="0" t="0" r="0" b="0"/>
                <a:pathLst>
                  <a:path>
                    <a:moveTo>
                      <a:pt x="0" y="45720"/>
                    </a:moveTo>
                    <a:lnTo>
                      <a:pt x="372899" y="45720"/>
                    </a:lnTo>
                  </a:path>
                </a:pathLst>
              </a:custGeom>
              <a:noFill/>
              <a:ln>
                <a:tailEnd type="arrow"/>
              </a:ln>
            </p:spPr>
            <p:style>
              <a:lnRef idx="1">
                <a:schemeClr val="dk2">
                  <a:hueOff val="0"/>
                  <a:satOff val="0"/>
                  <a:lumOff val="0"/>
                  <a:alphaOff val="0"/>
                </a:schemeClr>
              </a:lnRef>
              <a:fillRef idx="0">
                <a:scrgbClr r="0" g="0" b="0"/>
              </a:fillRef>
              <a:effectRef idx="0">
                <a:schemeClr val="dk2">
                  <a:hueOff val="0"/>
                  <a:satOff val="0"/>
                  <a:lumOff val="0"/>
                  <a:alphaOff val="0"/>
                </a:schemeClr>
              </a:effectRef>
              <a:fontRef idx="minor">
                <a:schemeClr val="tx1">
                  <a:hueOff val="0"/>
                  <a:satOff val="0"/>
                  <a:lumOff val="0"/>
                  <a:alphaOff val="0"/>
                </a:schemeClr>
              </a:fontRef>
            </p:style>
          </p:sp>
          <p:sp>
            <p:nvSpPr>
              <p:cNvPr id="67" name="Straight Connector 32"/>
              <p:cNvSpPr/>
              <p:nvPr/>
            </p:nvSpPr>
            <p:spPr>
              <a:xfrm>
                <a:off x="4703409" y="2652280"/>
                <a:ext cx="20174" cy="403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p:txBody>
          </p:sp>
        </p:grpSp>
        <p:grpSp>
          <p:nvGrpSpPr>
            <p:cNvPr id="18" name="Group 17"/>
            <p:cNvGrpSpPr/>
            <p:nvPr/>
          </p:nvGrpSpPr>
          <p:grpSpPr>
            <a:xfrm>
              <a:off x="3121516" y="3587286"/>
              <a:ext cx="1754345" cy="1052607"/>
              <a:chOff x="2774502" y="2127996"/>
              <a:chExt cx="1754345" cy="1052607"/>
            </a:xfrm>
          </p:grpSpPr>
          <p:sp>
            <p:nvSpPr>
              <p:cNvPr id="64" name="Flowchart: Decision 63"/>
              <p:cNvSpPr/>
              <p:nvPr/>
            </p:nvSpPr>
            <p:spPr>
              <a:xfrm>
                <a:off x="2774502" y="2127996"/>
                <a:ext cx="1754345" cy="1052607"/>
              </a:xfrm>
              <a:prstGeom prst="flowChartDecision">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65" name="Flowchart: Decision 34"/>
              <p:cNvSpPr/>
              <p:nvPr/>
            </p:nvSpPr>
            <p:spPr>
              <a:xfrm>
                <a:off x="3213088" y="2391148"/>
                <a:ext cx="877173" cy="526303"/>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User term needs to be changed?</a:t>
                </a:r>
                <a:endParaRPr lang="en-US" sz="1200" kern="1200" dirty="0"/>
              </a:p>
            </p:txBody>
          </p:sp>
        </p:grpSp>
        <p:grpSp>
          <p:nvGrpSpPr>
            <p:cNvPr id="20" name="Group 19"/>
            <p:cNvGrpSpPr/>
            <p:nvPr/>
          </p:nvGrpSpPr>
          <p:grpSpPr>
            <a:xfrm>
              <a:off x="5279360" y="3587286"/>
              <a:ext cx="1134657" cy="1052607"/>
              <a:chOff x="4932346" y="2127996"/>
              <a:chExt cx="1134657" cy="1052607"/>
            </a:xfrm>
          </p:grpSpPr>
          <p:sp>
            <p:nvSpPr>
              <p:cNvPr id="60" name="Rectangle 59"/>
              <p:cNvSpPr/>
              <p:nvPr/>
            </p:nvSpPr>
            <p:spPr>
              <a:xfrm>
                <a:off x="4932346" y="2127996"/>
                <a:ext cx="1134657" cy="1052607"/>
              </a:xfrm>
              <a:prstGeom prst="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61" name="Rectangle 60"/>
              <p:cNvSpPr/>
              <p:nvPr/>
            </p:nvSpPr>
            <p:spPr>
              <a:xfrm>
                <a:off x="4932346" y="2127996"/>
                <a:ext cx="1134657" cy="1052607"/>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Edit term, click Update</a:t>
                </a:r>
                <a:endParaRPr lang="en-US" sz="1200" kern="1200" dirty="0"/>
              </a:p>
            </p:txBody>
          </p:sp>
        </p:grpSp>
        <p:grpSp>
          <p:nvGrpSpPr>
            <p:cNvPr id="22" name="Group 21"/>
            <p:cNvGrpSpPr/>
            <p:nvPr/>
          </p:nvGrpSpPr>
          <p:grpSpPr>
            <a:xfrm>
              <a:off x="6823330" y="3606275"/>
              <a:ext cx="1829483" cy="1052607"/>
              <a:chOff x="6476316" y="2146985"/>
              <a:chExt cx="1829483" cy="1052607"/>
            </a:xfrm>
          </p:grpSpPr>
          <p:sp>
            <p:nvSpPr>
              <p:cNvPr id="56" name="Flowchart: Decision 55"/>
              <p:cNvSpPr/>
              <p:nvPr/>
            </p:nvSpPr>
            <p:spPr>
              <a:xfrm>
                <a:off x="6476316" y="2146985"/>
                <a:ext cx="1829483" cy="1052607"/>
              </a:xfrm>
              <a:prstGeom prst="flowChartDecision">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57" name="Flowchart: Decision 42"/>
              <p:cNvSpPr/>
              <p:nvPr/>
            </p:nvSpPr>
            <p:spPr>
              <a:xfrm>
                <a:off x="6933687" y="2410137"/>
                <a:ext cx="914741" cy="526303"/>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 Additional term needed?</a:t>
                </a:r>
                <a:endParaRPr lang="en-US" sz="1200" kern="1200" dirty="0"/>
              </a:p>
            </p:txBody>
          </p:sp>
        </p:grpSp>
        <p:grpSp>
          <p:nvGrpSpPr>
            <p:cNvPr id="23" name="Group 22"/>
            <p:cNvGrpSpPr/>
            <p:nvPr/>
          </p:nvGrpSpPr>
          <p:grpSpPr>
            <a:xfrm>
              <a:off x="1326266" y="5981176"/>
              <a:ext cx="372899" cy="91440"/>
              <a:chOff x="979252" y="4064686"/>
              <a:chExt cx="372899" cy="91440"/>
            </a:xfrm>
          </p:grpSpPr>
          <p:sp>
            <p:nvSpPr>
              <p:cNvPr id="54" name="Straight Connector 43"/>
              <p:cNvSpPr/>
              <p:nvPr/>
            </p:nvSpPr>
            <p:spPr>
              <a:xfrm>
                <a:off x="979252" y="4064686"/>
                <a:ext cx="372899" cy="91440"/>
              </a:xfrm>
              <a:custGeom>
                <a:avLst/>
                <a:gdLst/>
                <a:ahLst/>
                <a:cxnLst/>
                <a:rect l="0" t="0" r="0" b="0"/>
                <a:pathLst>
                  <a:path>
                    <a:moveTo>
                      <a:pt x="0" y="45720"/>
                    </a:moveTo>
                    <a:lnTo>
                      <a:pt x="372899" y="45720"/>
                    </a:lnTo>
                  </a:path>
                </a:pathLst>
              </a:custGeom>
              <a:noFill/>
              <a:ln>
                <a:tailEnd type="arrow"/>
              </a:ln>
            </p:spPr>
            <p:style>
              <a:lnRef idx="1">
                <a:schemeClr val="dk2">
                  <a:hueOff val="0"/>
                  <a:satOff val="0"/>
                  <a:lumOff val="0"/>
                  <a:alphaOff val="0"/>
                </a:schemeClr>
              </a:lnRef>
              <a:fillRef idx="0">
                <a:scrgbClr r="0" g="0" b="0"/>
              </a:fillRef>
              <a:effectRef idx="0">
                <a:schemeClr val="dk2">
                  <a:hueOff val="0"/>
                  <a:satOff val="0"/>
                  <a:lumOff val="0"/>
                  <a:alphaOff val="0"/>
                </a:schemeClr>
              </a:effectRef>
              <a:fontRef idx="minor">
                <a:schemeClr val="tx1">
                  <a:hueOff val="0"/>
                  <a:satOff val="0"/>
                  <a:lumOff val="0"/>
                  <a:alphaOff val="0"/>
                </a:schemeClr>
              </a:fontRef>
            </p:style>
          </p:sp>
          <p:sp>
            <p:nvSpPr>
              <p:cNvPr id="55" name="Straight Connector 44"/>
              <p:cNvSpPr/>
              <p:nvPr/>
            </p:nvSpPr>
            <p:spPr>
              <a:xfrm>
                <a:off x="1155614" y="4108387"/>
                <a:ext cx="20174" cy="403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p:txBody>
          </p:sp>
        </p:grpSp>
        <p:grpSp>
          <p:nvGrpSpPr>
            <p:cNvPr id="24" name="Group 23"/>
            <p:cNvGrpSpPr/>
            <p:nvPr/>
          </p:nvGrpSpPr>
          <p:grpSpPr>
            <a:xfrm>
              <a:off x="352825" y="5500593"/>
              <a:ext cx="975240" cy="1052607"/>
              <a:chOff x="5811" y="3584103"/>
              <a:chExt cx="975240" cy="1052607"/>
            </a:xfrm>
          </p:grpSpPr>
          <p:sp>
            <p:nvSpPr>
              <p:cNvPr id="52" name="Rectangle 51"/>
              <p:cNvSpPr/>
              <p:nvPr/>
            </p:nvSpPr>
            <p:spPr>
              <a:xfrm>
                <a:off x="5811" y="3584103"/>
                <a:ext cx="975240" cy="1052607"/>
              </a:xfrm>
              <a:prstGeom prst="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53" name="Rectangle 52"/>
              <p:cNvSpPr/>
              <p:nvPr/>
            </p:nvSpPr>
            <p:spPr>
              <a:xfrm>
                <a:off x="5811" y="3584103"/>
                <a:ext cx="975240" cy="1052607"/>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Create additional term, click Add</a:t>
                </a:r>
                <a:endParaRPr lang="en-US" sz="1200" kern="1200" dirty="0"/>
              </a:p>
            </p:txBody>
          </p:sp>
        </p:grpSp>
        <p:grpSp>
          <p:nvGrpSpPr>
            <p:cNvPr id="25" name="Group 24"/>
            <p:cNvGrpSpPr/>
            <p:nvPr/>
          </p:nvGrpSpPr>
          <p:grpSpPr>
            <a:xfrm>
              <a:off x="2504081" y="5981176"/>
              <a:ext cx="372899" cy="91440"/>
              <a:chOff x="2157067" y="4064686"/>
              <a:chExt cx="372899" cy="91440"/>
            </a:xfrm>
          </p:grpSpPr>
          <p:sp>
            <p:nvSpPr>
              <p:cNvPr id="50" name="Straight Connector 47"/>
              <p:cNvSpPr/>
              <p:nvPr/>
            </p:nvSpPr>
            <p:spPr>
              <a:xfrm>
                <a:off x="2157067" y="4064686"/>
                <a:ext cx="372899" cy="91440"/>
              </a:xfrm>
              <a:custGeom>
                <a:avLst/>
                <a:gdLst/>
                <a:ahLst/>
                <a:cxnLst/>
                <a:rect l="0" t="0" r="0" b="0"/>
                <a:pathLst>
                  <a:path>
                    <a:moveTo>
                      <a:pt x="0" y="45720"/>
                    </a:moveTo>
                    <a:lnTo>
                      <a:pt x="372899" y="45720"/>
                    </a:lnTo>
                  </a:path>
                </a:pathLst>
              </a:custGeom>
              <a:noFill/>
              <a:ln>
                <a:tailEnd type="arrow"/>
              </a:ln>
            </p:spPr>
            <p:style>
              <a:lnRef idx="1">
                <a:schemeClr val="dk2">
                  <a:hueOff val="0"/>
                  <a:satOff val="0"/>
                  <a:lumOff val="0"/>
                  <a:alphaOff val="0"/>
                </a:schemeClr>
              </a:lnRef>
              <a:fillRef idx="0">
                <a:scrgbClr r="0" g="0" b="0"/>
              </a:fillRef>
              <a:effectRef idx="0">
                <a:schemeClr val="dk2">
                  <a:hueOff val="0"/>
                  <a:satOff val="0"/>
                  <a:lumOff val="0"/>
                  <a:alphaOff val="0"/>
                </a:schemeClr>
              </a:effectRef>
              <a:fontRef idx="minor">
                <a:schemeClr val="tx1">
                  <a:hueOff val="0"/>
                  <a:satOff val="0"/>
                  <a:lumOff val="0"/>
                  <a:alphaOff val="0"/>
                </a:schemeClr>
              </a:fontRef>
            </p:style>
          </p:sp>
          <p:sp>
            <p:nvSpPr>
              <p:cNvPr id="51" name="Straight Connector 48"/>
              <p:cNvSpPr/>
              <p:nvPr/>
            </p:nvSpPr>
            <p:spPr>
              <a:xfrm>
                <a:off x="2333429" y="4108387"/>
                <a:ext cx="20174" cy="403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p:txBody>
          </p:sp>
        </p:grpSp>
        <p:grpSp>
          <p:nvGrpSpPr>
            <p:cNvPr id="26" name="Group 25"/>
            <p:cNvGrpSpPr/>
            <p:nvPr/>
          </p:nvGrpSpPr>
          <p:grpSpPr>
            <a:xfrm>
              <a:off x="1731565" y="5500593"/>
              <a:ext cx="774315" cy="1052607"/>
              <a:chOff x="1384551" y="3584103"/>
              <a:chExt cx="774315" cy="1052607"/>
            </a:xfrm>
          </p:grpSpPr>
          <p:sp>
            <p:nvSpPr>
              <p:cNvPr id="48" name="Rectangle 47"/>
              <p:cNvSpPr/>
              <p:nvPr/>
            </p:nvSpPr>
            <p:spPr>
              <a:xfrm>
                <a:off x="1384551" y="3584103"/>
                <a:ext cx="774315" cy="1052607"/>
              </a:xfrm>
              <a:prstGeom prst="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49" name="Rectangle 48"/>
              <p:cNvSpPr/>
              <p:nvPr/>
            </p:nvSpPr>
            <p:spPr>
              <a:xfrm>
                <a:off x="1384551" y="3584103"/>
                <a:ext cx="774315" cy="1052607"/>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Select term to set as caption</a:t>
                </a:r>
                <a:endParaRPr lang="en-US" sz="1200" kern="1200" dirty="0"/>
              </a:p>
            </p:txBody>
          </p:sp>
        </p:grpSp>
        <p:grpSp>
          <p:nvGrpSpPr>
            <p:cNvPr id="27" name="Group 26"/>
            <p:cNvGrpSpPr/>
            <p:nvPr/>
          </p:nvGrpSpPr>
          <p:grpSpPr>
            <a:xfrm>
              <a:off x="3923223" y="5981176"/>
              <a:ext cx="372899" cy="91440"/>
              <a:chOff x="3576209" y="4064686"/>
              <a:chExt cx="372899" cy="91440"/>
            </a:xfrm>
          </p:grpSpPr>
          <p:sp>
            <p:nvSpPr>
              <p:cNvPr id="46" name="Straight Connector 51"/>
              <p:cNvSpPr/>
              <p:nvPr/>
            </p:nvSpPr>
            <p:spPr>
              <a:xfrm>
                <a:off x="3576209" y="4064686"/>
                <a:ext cx="372899" cy="91440"/>
              </a:xfrm>
              <a:custGeom>
                <a:avLst/>
                <a:gdLst/>
                <a:ahLst/>
                <a:cxnLst/>
                <a:rect l="0" t="0" r="0" b="0"/>
                <a:pathLst>
                  <a:path>
                    <a:moveTo>
                      <a:pt x="0" y="45720"/>
                    </a:moveTo>
                    <a:lnTo>
                      <a:pt x="372899" y="45720"/>
                    </a:lnTo>
                  </a:path>
                </a:pathLst>
              </a:custGeom>
              <a:noFill/>
              <a:ln>
                <a:tailEnd type="arrow"/>
              </a:ln>
            </p:spPr>
            <p:style>
              <a:lnRef idx="1">
                <a:schemeClr val="dk2">
                  <a:hueOff val="0"/>
                  <a:satOff val="0"/>
                  <a:lumOff val="0"/>
                  <a:alphaOff val="0"/>
                </a:schemeClr>
              </a:lnRef>
              <a:fillRef idx="0">
                <a:scrgbClr r="0" g="0" b="0"/>
              </a:fillRef>
              <a:effectRef idx="0">
                <a:schemeClr val="dk2">
                  <a:hueOff val="0"/>
                  <a:satOff val="0"/>
                  <a:lumOff val="0"/>
                  <a:alphaOff val="0"/>
                </a:schemeClr>
              </a:effectRef>
              <a:fontRef idx="minor">
                <a:schemeClr val="tx1">
                  <a:hueOff val="0"/>
                  <a:satOff val="0"/>
                  <a:lumOff val="0"/>
                  <a:alphaOff val="0"/>
                </a:schemeClr>
              </a:fontRef>
            </p:style>
          </p:sp>
          <p:sp>
            <p:nvSpPr>
              <p:cNvPr id="47" name="Straight Connector 52"/>
              <p:cNvSpPr/>
              <p:nvPr/>
            </p:nvSpPr>
            <p:spPr>
              <a:xfrm>
                <a:off x="3752572" y="4108387"/>
                <a:ext cx="20174" cy="403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p:txBody>
          </p:sp>
        </p:grpSp>
        <p:grpSp>
          <p:nvGrpSpPr>
            <p:cNvPr id="28" name="Group 27"/>
            <p:cNvGrpSpPr/>
            <p:nvPr/>
          </p:nvGrpSpPr>
          <p:grpSpPr>
            <a:xfrm>
              <a:off x="2909380" y="5500593"/>
              <a:ext cx="1015643" cy="1052607"/>
              <a:chOff x="2562366" y="3584103"/>
              <a:chExt cx="1015643" cy="1052607"/>
            </a:xfrm>
          </p:grpSpPr>
          <p:sp>
            <p:nvSpPr>
              <p:cNvPr id="44" name="Rectangle 43"/>
              <p:cNvSpPr/>
              <p:nvPr/>
            </p:nvSpPr>
            <p:spPr>
              <a:xfrm>
                <a:off x="2562366" y="3584103"/>
                <a:ext cx="1015643" cy="1052607"/>
              </a:xfrm>
              <a:prstGeom prst="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45" name="Rectangle 44"/>
              <p:cNvSpPr/>
              <p:nvPr/>
            </p:nvSpPr>
            <p:spPr>
              <a:xfrm>
                <a:off x="2562366" y="3584103"/>
                <a:ext cx="1015643" cy="1052607"/>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Save as institutional or personal visibility</a:t>
                </a:r>
              </a:p>
            </p:txBody>
          </p:sp>
        </p:grpSp>
        <p:grpSp>
          <p:nvGrpSpPr>
            <p:cNvPr id="29" name="Group 28"/>
            <p:cNvGrpSpPr/>
            <p:nvPr/>
          </p:nvGrpSpPr>
          <p:grpSpPr>
            <a:xfrm>
              <a:off x="5271666" y="5981176"/>
              <a:ext cx="372899" cy="91440"/>
              <a:chOff x="4924652" y="4064686"/>
              <a:chExt cx="372899" cy="91440"/>
            </a:xfrm>
          </p:grpSpPr>
          <p:sp>
            <p:nvSpPr>
              <p:cNvPr id="42" name="Straight Connector 55"/>
              <p:cNvSpPr/>
              <p:nvPr/>
            </p:nvSpPr>
            <p:spPr>
              <a:xfrm>
                <a:off x="4924652" y="4064686"/>
                <a:ext cx="372899" cy="91440"/>
              </a:xfrm>
              <a:custGeom>
                <a:avLst/>
                <a:gdLst/>
                <a:ahLst/>
                <a:cxnLst/>
                <a:rect l="0" t="0" r="0" b="0"/>
                <a:pathLst>
                  <a:path>
                    <a:moveTo>
                      <a:pt x="0" y="45720"/>
                    </a:moveTo>
                    <a:lnTo>
                      <a:pt x="372899" y="45720"/>
                    </a:lnTo>
                  </a:path>
                </a:pathLst>
              </a:custGeom>
              <a:noFill/>
              <a:ln>
                <a:tailEnd type="arrow"/>
              </a:ln>
            </p:spPr>
            <p:style>
              <a:lnRef idx="1">
                <a:schemeClr val="dk2">
                  <a:hueOff val="0"/>
                  <a:satOff val="0"/>
                  <a:lumOff val="0"/>
                  <a:alphaOff val="0"/>
                </a:schemeClr>
              </a:lnRef>
              <a:fillRef idx="0">
                <a:scrgbClr r="0" g="0" b="0"/>
              </a:fillRef>
              <a:effectRef idx="0">
                <a:schemeClr val="dk2">
                  <a:hueOff val="0"/>
                  <a:satOff val="0"/>
                  <a:lumOff val="0"/>
                  <a:alphaOff val="0"/>
                </a:schemeClr>
              </a:effectRef>
              <a:fontRef idx="minor">
                <a:schemeClr val="tx1">
                  <a:hueOff val="0"/>
                  <a:satOff val="0"/>
                  <a:lumOff val="0"/>
                  <a:alphaOff val="0"/>
                </a:schemeClr>
              </a:fontRef>
            </p:style>
          </p:sp>
          <p:sp>
            <p:nvSpPr>
              <p:cNvPr id="43" name="Straight Connector 56"/>
              <p:cNvSpPr/>
              <p:nvPr/>
            </p:nvSpPr>
            <p:spPr>
              <a:xfrm>
                <a:off x="5101014" y="4108387"/>
                <a:ext cx="20174" cy="403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p:txBody>
          </p:sp>
        </p:grpSp>
        <p:grpSp>
          <p:nvGrpSpPr>
            <p:cNvPr id="30" name="Group 29"/>
            <p:cNvGrpSpPr/>
            <p:nvPr/>
          </p:nvGrpSpPr>
          <p:grpSpPr>
            <a:xfrm>
              <a:off x="4328523" y="5500593"/>
              <a:ext cx="944943" cy="1052607"/>
              <a:chOff x="3981509" y="3584103"/>
              <a:chExt cx="944943" cy="1052607"/>
            </a:xfrm>
          </p:grpSpPr>
          <p:sp>
            <p:nvSpPr>
              <p:cNvPr id="40" name="Rectangle 39"/>
              <p:cNvSpPr/>
              <p:nvPr/>
            </p:nvSpPr>
            <p:spPr>
              <a:xfrm>
                <a:off x="3981509" y="3584103"/>
                <a:ext cx="944943" cy="1052607"/>
              </a:xfrm>
              <a:prstGeom prst="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41" name="Rectangle 40"/>
              <p:cNvSpPr/>
              <p:nvPr/>
            </p:nvSpPr>
            <p:spPr>
              <a:xfrm>
                <a:off x="3981509" y="3584103"/>
                <a:ext cx="944943" cy="1052607"/>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Verify presence in the hierarchy</a:t>
                </a:r>
              </a:p>
            </p:txBody>
          </p:sp>
        </p:grpSp>
        <p:grpSp>
          <p:nvGrpSpPr>
            <p:cNvPr id="31" name="Group 30"/>
            <p:cNvGrpSpPr/>
            <p:nvPr/>
          </p:nvGrpSpPr>
          <p:grpSpPr>
            <a:xfrm>
              <a:off x="6725053" y="5981176"/>
              <a:ext cx="372899" cy="91440"/>
              <a:chOff x="6378039" y="4064686"/>
              <a:chExt cx="372899" cy="91440"/>
            </a:xfrm>
          </p:grpSpPr>
          <p:sp>
            <p:nvSpPr>
              <p:cNvPr id="38" name="Straight Connector 59"/>
              <p:cNvSpPr/>
              <p:nvPr/>
            </p:nvSpPr>
            <p:spPr>
              <a:xfrm>
                <a:off x="6378039" y="4064686"/>
                <a:ext cx="372899" cy="91440"/>
              </a:xfrm>
              <a:custGeom>
                <a:avLst/>
                <a:gdLst/>
                <a:ahLst/>
                <a:cxnLst/>
                <a:rect l="0" t="0" r="0" b="0"/>
                <a:pathLst>
                  <a:path>
                    <a:moveTo>
                      <a:pt x="0" y="45720"/>
                    </a:moveTo>
                    <a:lnTo>
                      <a:pt x="372899" y="45720"/>
                    </a:lnTo>
                  </a:path>
                </a:pathLst>
              </a:custGeom>
              <a:noFill/>
              <a:ln>
                <a:tailEnd type="arrow"/>
              </a:ln>
            </p:spPr>
            <p:style>
              <a:lnRef idx="1">
                <a:schemeClr val="dk2">
                  <a:hueOff val="0"/>
                  <a:satOff val="0"/>
                  <a:lumOff val="0"/>
                  <a:alphaOff val="0"/>
                </a:schemeClr>
              </a:lnRef>
              <a:fillRef idx="0">
                <a:scrgbClr r="0" g="0" b="0"/>
              </a:fillRef>
              <a:effectRef idx="0">
                <a:schemeClr val="dk2">
                  <a:hueOff val="0"/>
                  <a:satOff val="0"/>
                  <a:lumOff val="0"/>
                  <a:alphaOff val="0"/>
                </a:schemeClr>
              </a:effectRef>
              <a:fontRef idx="minor">
                <a:schemeClr val="tx1">
                  <a:hueOff val="0"/>
                  <a:satOff val="0"/>
                  <a:lumOff val="0"/>
                  <a:alphaOff val="0"/>
                </a:schemeClr>
              </a:fontRef>
            </p:style>
          </p:sp>
          <p:sp>
            <p:nvSpPr>
              <p:cNvPr id="39" name="Straight Connector 60"/>
              <p:cNvSpPr/>
              <p:nvPr/>
            </p:nvSpPr>
            <p:spPr>
              <a:xfrm>
                <a:off x="6554401" y="4108387"/>
                <a:ext cx="20174" cy="403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p:txBody>
          </p:sp>
        </p:grpSp>
        <p:grpSp>
          <p:nvGrpSpPr>
            <p:cNvPr id="32" name="Group 31"/>
            <p:cNvGrpSpPr/>
            <p:nvPr/>
          </p:nvGrpSpPr>
          <p:grpSpPr>
            <a:xfrm>
              <a:off x="5676965" y="5500593"/>
              <a:ext cx="1049887" cy="1052607"/>
              <a:chOff x="5329951" y="3584103"/>
              <a:chExt cx="1049887" cy="1052607"/>
            </a:xfrm>
          </p:grpSpPr>
          <p:sp>
            <p:nvSpPr>
              <p:cNvPr id="36" name="Rectangle 35"/>
              <p:cNvSpPr/>
              <p:nvPr/>
            </p:nvSpPr>
            <p:spPr>
              <a:xfrm>
                <a:off x="5329951" y="3584103"/>
                <a:ext cx="1049887" cy="1052607"/>
              </a:xfrm>
              <a:prstGeom prst="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37" name="Rectangle 36"/>
              <p:cNvSpPr/>
              <p:nvPr/>
            </p:nvSpPr>
            <p:spPr>
              <a:xfrm>
                <a:off x="5329951" y="3584103"/>
                <a:ext cx="1049887" cy="1052607"/>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Contribute to Dewey Editors (optional)</a:t>
                </a:r>
              </a:p>
            </p:txBody>
          </p:sp>
        </p:grpSp>
        <p:grpSp>
          <p:nvGrpSpPr>
            <p:cNvPr id="33" name="Group 32"/>
            <p:cNvGrpSpPr/>
            <p:nvPr/>
          </p:nvGrpSpPr>
          <p:grpSpPr>
            <a:xfrm>
              <a:off x="7130353" y="5500593"/>
              <a:ext cx="1443352" cy="1052607"/>
              <a:chOff x="6783339" y="3584103"/>
              <a:chExt cx="1443352" cy="1052607"/>
            </a:xfrm>
          </p:grpSpPr>
          <p:sp>
            <p:nvSpPr>
              <p:cNvPr id="34" name="Rectangle 33"/>
              <p:cNvSpPr/>
              <p:nvPr/>
            </p:nvSpPr>
            <p:spPr>
              <a:xfrm>
                <a:off x="6783339" y="3584103"/>
                <a:ext cx="1443352" cy="1052607"/>
              </a:xfrm>
              <a:prstGeom prst="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35" name="Rectangle 34"/>
              <p:cNvSpPr/>
              <p:nvPr/>
            </p:nvSpPr>
            <p:spPr>
              <a:xfrm>
                <a:off x="6783339" y="3584103"/>
                <a:ext cx="1443352" cy="1052607"/>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If not contributed to Dewey Editors, new number visible only to institution or person </a:t>
                </a:r>
              </a:p>
            </p:txBody>
          </p:sp>
        </p:grpSp>
        <p:grpSp>
          <p:nvGrpSpPr>
            <p:cNvPr id="96" name="Group 95"/>
            <p:cNvGrpSpPr/>
            <p:nvPr/>
          </p:nvGrpSpPr>
          <p:grpSpPr>
            <a:xfrm>
              <a:off x="6431357" y="4087384"/>
              <a:ext cx="367232" cy="91440"/>
              <a:chOff x="6409196" y="1152473"/>
              <a:chExt cx="367232" cy="91440"/>
            </a:xfrm>
          </p:grpSpPr>
          <p:sp>
            <p:nvSpPr>
              <p:cNvPr id="97" name="Straight Connector 15"/>
              <p:cNvSpPr/>
              <p:nvPr/>
            </p:nvSpPr>
            <p:spPr>
              <a:xfrm>
                <a:off x="6409196" y="1152473"/>
                <a:ext cx="367232" cy="91440"/>
              </a:xfrm>
              <a:custGeom>
                <a:avLst/>
                <a:gdLst/>
                <a:ahLst/>
                <a:cxnLst/>
                <a:rect l="0" t="0" r="0" b="0"/>
                <a:pathLst>
                  <a:path>
                    <a:moveTo>
                      <a:pt x="0" y="47141"/>
                    </a:moveTo>
                    <a:lnTo>
                      <a:pt x="200716" y="47141"/>
                    </a:lnTo>
                    <a:lnTo>
                      <a:pt x="200716" y="45720"/>
                    </a:lnTo>
                    <a:lnTo>
                      <a:pt x="367232" y="45720"/>
                    </a:lnTo>
                  </a:path>
                </a:pathLst>
              </a:custGeom>
              <a:noFill/>
              <a:ln>
                <a:tailEnd type="arrow"/>
              </a:ln>
            </p:spPr>
            <p:style>
              <a:lnRef idx="1">
                <a:schemeClr val="dk2">
                  <a:hueOff val="0"/>
                  <a:satOff val="0"/>
                  <a:lumOff val="0"/>
                  <a:alphaOff val="0"/>
                </a:schemeClr>
              </a:lnRef>
              <a:fillRef idx="0">
                <a:scrgbClr r="0" g="0" b="0"/>
              </a:fillRef>
              <a:effectRef idx="0">
                <a:schemeClr val="dk2">
                  <a:hueOff val="0"/>
                  <a:satOff val="0"/>
                  <a:lumOff val="0"/>
                  <a:alphaOff val="0"/>
                </a:schemeClr>
              </a:effectRef>
              <a:fontRef idx="minor">
                <a:schemeClr val="tx1">
                  <a:hueOff val="0"/>
                  <a:satOff val="0"/>
                  <a:lumOff val="0"/>
                  <a:alphaOff val="0"/>
                </a:schemeClr>
              </a:fontRef>
            </p:style>
          </p:sp>
          <p:sp>
            <p:nvSpPr>
              <p:cNvPr id="98" name="Straight Connector 16"/>
              <p:cNvSpPr/>
              <p:nvPr/>
            </p:nvSpPr>
            <p:spPr>
              <a:xfrm>
                <a:off x="6582867" y="1196173"/>
                <a:ext cx="19891" cy="403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p:txBody>
          </p:sp>
        </p:grpSp>
        <p:cxnSp>
          <p:nvCxnSpPr>
            <p:cNvPr id="100" name="Straight Connector 99"/>
            <p:cNvCxnSpPr>
              <a:stCxn id="80" idx="2"/>
            </p:cNvCxnSpPr>
            <p:nvPr/>
          </p:nvCxnSpPr>
          <p:spPr>
            <a:xfrm flipH="1">
              <a:off x="5877093" y="2959028"/>
              <a:ext cx="3745" cy="32024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flipH="1">
              <a:off x="845219" y="3276600"/>
              <a:ext cx="5029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Straight Arrow Connector 106"/>
            <p:cNvCxnSpPr>
              <a:endCxn id="73" idx="0"/>
            </p:cNvCxnSpPr>
            <p:nvPr/>
          </p:nvCxnSpPr>
          <p:spPr>
            <a:xfrm>
              <a:off x="845219" y="3276600"/>
              <a:ext cx="0" cy="31816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8" name="Straight Arrow Connector 107"/>
            <p:cNvCxnSpPr/>
            <p:nvPr/>
          </p:nvCxnSpPr>
          <p:spPr>
            <a:xfrm>
              <a:off x="2277109" y="1598525"/>
              <a:ext cx="6945" cy="29743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flipH="1">
              <a:off x="2272085" y="1600200"/>
              <a:ext cx="6497934" cy="334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p:cNvCxnSpPr/>
            <p:nvPr/>
          </p:nvCxnSpPr>
          <p:spPr>
            <a:xfrm>
              <a:off x="8770019" y="1600200"/>
              <a:ext cx="2241" cy="8225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1" name="Straight Connector 130"/>
            <p:cNvCxnSpPr>
              <a:stCxn id="77" idx="3"/>
            </p:cNvCxnSpPr>
            <p:nvPr/>
          </p:nvCxnSpPr>
          <p:spPr>
            <a:xfrm flipV="1">
              <a:off x="8634387" y="2429435"/>
              <a:ext cx="144597" cy="186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a:stCxn id="64" idx="2"/>
            </p:cNvCxnSpPr>
            <p:nvPr/>
          </p:nvCxnSpPr>
          <p:spPr>
            <a:xfrm flipH="1">
              <a:off x="3997994" y="4639893"/>
              <a:ext cx="695" cy="27500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a:off x="3997994" y="4914900"/>
              <a:ext cx="2793499" cy="950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2" name="Straight Arrow Connector 141"/>
            <p:cNvCxnSpPr/>
            <p:nvPr/>
          </p:nvCxnSpPr>
          <p:spPr>
            <a:xfrm flipV="1">
              <a:off x="6788819" y="4133850"/>
              <a:ext cx="0" cy="78706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a:stCxn id="56" idx="2"/>
            </p:cNvCxnSpPr>
            <p:nvPr/>
          </p:nvCxnSpPr>
          <p:spPr>
            <a:xfrm>
              <a:off x="7738072" y="4658882"/>
              <a:ext cx="773" cy="45839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2" name="Straight Connector 151"/>
            <p:cNvCxnSpPr/>
            <p:nvPr/>
          </p:nvCxnSpPr>
          <p:spPr>
            <a:xfrm>
              <a:off x="851157" y="5111338"/>
              <a:ext cx="6890621" cy="10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6" name="Straight Arrow Connector 155"/>
            <p:cNvCxnSpPr>
              <a:endCxn id="53" idx="0"/>
            </p:cNvCxnSpPr>
            <p:nvPr/>
          </p:nvCxnSpPr>
          <p:spPr>
            <a:xfrm>
              <a:off x="856236" y="5110908"/>
              <a:ext cx="0" cy="38559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a:xfrm flipH="1" flipV="1">
              <a:off x="8783679" y="4126697"/>
              <a:ext cx="4175" cy="117812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a:xfrm>
              <a:off x="8653377" y="4129517"/>
              <a:ext cx="130302" cy="5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a:xfrm>
              <a:off x="3418185" y="5299953"/>
              <a:ext cx="5369668" cy="48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7" name="Straight Arrow Connector 176"/>
            <p:cNvCxnSpPr>
              <a:endCxn id="45" idx="0"/>
            </p:cNvCxnSpPr>
            <p:nvPr/>
          </p:nvCxnSpPr>
          <p:spPr>
            <a:xfrm>
              <a:off x="3413321" y="5295089"/>
              <a:ext cx="3881" cy="20550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184" name="TextBox 183"/>
          <p:cNvSpPr txBox="1"/>
          <p:nvPr/>
        </p:nvSpPr>
        <p:spPr>
          <a:xfrm>
            <a:off x="6705600" y="2133600"/>
            <a:ext cx="457200" cy="276999"/>
          </a:xfrm>
          <a:prstGeom prst="rect">
            <a:avLst/>
          </a:prstGeom>
          <a:noFill/>
        </p:spPr>
        <p:txBody>
          <a:bodyPr wrap="square" rtlCol="0">
            <a:spAutoFit/>
          </a:bodyPr>
          <a:lstStyle/>
          <a:p>
            <a:r>
              <a:rPr lang="en-US" sz="1200" dirty="0" smtClean="0"/>
              <a:t>No</a:t>
            </a:r>
            <a:endParaRPr lang="en-US" sz="1200" dirty="0"/>
          </a:p>
        </p:txBody>
      </p:sp>
      <p:sp>
        <p:nvSpPr>
          <p:cNvPr id="189" name="TextBox 188"/>
          <p:cNvSpPr txBox="1"/>
          <p:nvPr/>
        </p:nvSpPr>
        <p:spPr>
          <a:xfrm>
            <a:off x="5486400" y="2999601"/>
            <a:ext cx="762000" cy="276999"/>
          </a:xfrm>
          <a:prstGeom prst="rect">
            <a:avLst/>
          </a:prstGeom>
          <a:noFill/>
        </p:spPr>
        <p:txBody>
          <a:bodyPr wrap="square" rtlCol="0">
            <a:spAutoFit/>
          </a:bodyPr>
          <a:lstStyle/>
          <a:p>
            <a:r>
              <a:rPr lang="en-US" sz="1200" dirty="0" smtClean="0"/>
              <a:t>Yes</a:t>
            </a:r>
            <a:endParaRPr lang="en-US" sz="1200" dirty="0"/>
          </a:p>
        </p:txBody>
      </p:sp>
      <p:sp>
        <p:nvSpPr>
          <p:cNvPr id="190" name="TextBox 189"/>
          <p:cNvSpPr txBox="1"/>
          <p:nvPr/>
        </p:nvSpPr>
        <p:spPr>
          <a:xfrm>
            <a:off x="4800600" y="3810000"/>
            <a:ext cx="457200" cy="276999"/>
          </a:xfrm>
          <a:prstGeom prst="rect">
            <a:avLst/>
          </a:prstGeom>
          <a:noFill/>
        </p:spPr>
        <p:txBody>
          <a:bodyPr wrap="square" rtlCol="0">
            <a:spAutoFit/>
          </a:bodyPr>
          <a:lstStyle/>
          <a:p>
            <a:r>
              <a:rPr lang="en-US" sz="1200" dirty="0" smtClean="0"/>
              <a:t>Yes</a:t>
            </a:r>
            <a:endParaRPr lang="en-US" sz="1200" dirty="0"/>
          </a:p>
        </p:txBody>
      </p:sp>
      <p:sp>
        <p:nvSpPr>
          <p:cNvPr id="191" name="TextBox 190"/>
          <p:cNvSpPr txBox="1"/>
          <p:nvPr/>
        </p:nvSpPr>
        <p:spPr>
          <a:xfrm>
            <a:off x="3962400" y="4648200"/>
            <a:ext cx="533400" cy="276999"/>
          </a:xfrm>
          <a:prstGeom prst="rect">
            <a:avLst/>
          </a:prstGeom>
          <a:noFill/>
        </p:spPr>
        <p:txBody>
          <a:bodyPr wrap="square" rtlCol="0">
            <a:spAutoFit/>
          </a:bodyPr>
          <a:lstStyle/>
          <a:p>
            <a:r>
              <a:rPr lang="en-US" sz="1200" dirty="0" smtClean="0"/>
              <a:t>No</a:t>
            </a:r>
            <a:endParaRPr lang="en-US" sz="1200" dirty="0"/>
          </a:p>
        </p:txBody>
      </p:sp>
      <p:sp>
        <p:nvSpPr>
          <p:cNvPr id="192" name="TextBox 191"/>
          <p:cNvSpPr txBox="1"/>
          <p:nvPr/>
        </p:nvSpPr>
        <p:spPr>
          <a:xfrm>
            <a:off x="7315200" y="4648200"/>
            <a:ext cx="533400" cy="276999"/>
          </a:xfrm>
          <a:prstGeom prst="rect">
            <a:avLst/>
          </a:prstGeom>
          <a:noFill/>
        </p:spPr>
        <p:txBody>
          <a:bodyPr wrap="square" rtlCol="0">
            <a:spAutoFit/>
          </a:bodyPr>
          <a:lstStyle/>
          <a:p>
            <a:r>
              <a:rPr lang="en-US" sz="1200" dirty="0" smtClean="0"/>
              <a:t>Yes</a:t>
            </a:r>
            <a:endParaRPr lang="en-US" sz="1200" dirty="0"/>
          </a:p>
        </p:txBody>
      </p:sp>
      <p:sp>
        <p:nvSpPr>
          <p:cNvPr id="193" name="TextBox 192"/>
          <p:cNvSpPr txBox="1"/>
          <p:nvPr/>
        </p:nvSpPr>
        <p:spPr>
          <a:xfrm>
            <a:off x="8458200" y="4191000"/>
            <a:ext cx="457200" cy="276999"/>
          </a:xfrm>
          <a:prstGeom prst="rect">
            <a:avLst/>
          </a:prstGeom>
          <a:noFill/>
        </p:spPr>
        <p:txBody>
          <a:bodyPr wrap="square" rtlCol="0">
            <a:spAutoFit/>
          </a:bodyPr>
          <a:lstStyle/>
          <a:p>
            <a:r>
              <a:rPr lang="en-US" sz="1200" dirty="0" smtClean="0"/>
              <a:t>No</a:t>
            </a:r>
            <a:endParaRPr lang="en-US" sz="1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4975" y="163513"/>
            <a:ext cx="6989763" cy="1284287"/>
          </a:xfrm>
        </p:spPr>
        <p:txBody>
          <a:bodyPr/>
          <a:lstStyle/>
          <a:p>
            <a:r>
              <a:rPr lang="en-US" dirty="0" smtClean="0"/>
              <a:t>Process of building 346.71086 </a:t>
            </a:r>
            <a:br>
              <a:rPr lang="en-US" dirty="0" smtClean="0"/>
            </a:br>
            <a:r>
              <a:rPr lang="en-US" dirty="0" smtClean="0"/>
              <a:t>Insurance law of Canada</a:t>
            </a:r>
            <a:endParaRPr lang="en-US" dirty="0"/>
          </a:p>
        </p:txBody>
      </p:sp>
      <p:graphicFrame>
        <p:nvGraphicFramePr>
          <p:cNvPr id="4" name="Content Placeholder 3"/>
          <p:cNvGraphicFramePr>
            <a:graphicFrameLocks noGrp="1"/>
          </p:cNvGraphicFramePr>
          <p:nvPr>
            <p:ph idx="1"/>
          </p:nvPr>
        </p:nvGraphicFramePr>
        <p:xfrm>
          <a:off x="720725" y="2534920"/>
          <a:ext cx="7737475" cy="2392680"/>
        </p:xfrm>
        <a:graphic>
          <a:graphicData uri="http://schemas.openxmlformats.org/drawingml/2006/table">
            <a:tbl>
              <a:tblPr firstRow="1" bandRow="1">
                <a:tableStyleId>{B301B821-A1FF-4177-AEE7-76D212191A09}</a:tableStyleId>
              </a:tblPr>
              <a:tblGrid>
                <a:gridCol w="2174875"/>
                <a:gridCol w="838200"/>
                <a:gridCol w="1371600"/>
                <a:gridCol w="3352800"/>
              </a:tblGrid>
              <a:tr h="370840">
                <a:tc>
                  <a:txBody>
                    <a:bodyPr/>
                    <a:lstStyle/>
                    <a:p>
                      <a:pPr algn="ctr"/>
                      <a:r>
                        <a:rPr lang="en-US" dirty="0" smtClean="0">
                          <a:solidFill>
                            <a:schemeClr val="accent2"/>
                          </a:solidFill>
                        </a:rPr>
                        <a:t>Navigate to </a:t>
                      </a:r>
                    </a:p>
                    <a:p>
                      <a:pPr algn="ctr"/>
                      <a:r>
                        <a:rPr lang="en-US" dirty="0" smtClean="0">
                          <a:solidFill>
                            <a:schemeClr val="accent2"/>
                          </a:solidFill>
                        </a:rPr>
                        <a:t>this number/span</a:t>
                      </a:r>
                      <a:endParaRPr lang="en-US" b="1" dirty="0">
                        <a:solidFill>
                          <a:schemeClr val="accent2"/>
                        </a:solidFill>
                      </a:endParaRPr>
                    </a:p>
                  </a:txBody>
                  <a:tcPr/>
                </a:tc>
                <a:tc>
                  <a:txBody>
                    <a:bodyPr/>
                    <a:lstStyle/>
                    <a:p>
                      <a:pPr algn="ctr"/>
                      <a:r>
                        <a:rPr lang="en-US" dirty="0" smtClean="0">
                          <a:solidFill>
                            <a:schemeClr val="accent2"/>
                          </a:solidFill>
                        </a:rPr>
                        <a:t>Click</a:t>
                      </a:r>
                      <a:endParaRPr lang="en-US" b="1" dirty="0">
                        <a:solidFill>
                          <a:schemeClr val="accent2"/>
                        </a:solidFill>
                      </a:endParaRPr>
                    </a:p>
                  </a:txBody>
                  <a:tcPr/>
                </a:tc>
                <a:tc>
                  <a:txBody>
                    <a:bodyPr/>
                    <a:lstStyle/>
                    <a:p>
                      <a:pPr algn="ctr"/>
                      <a:r>
                        <a:rPr lang="en-US" dirty="0" smtClean="0">
                          <a:solidFill>
                            <a:schemeClr val="accent2"/>
                          </a:solidFill>
                        </a:rPr>
                        <a:t>Number built</a:t>
                      </a:r>
                      <a:r>
                        <a:rPr lang="en-US" baseline="0" dirty="0" smtClean="0">
                          <a:solidFill>
                            <a:schemeClr val="accent2"/>
                          </a:solidFill>
                        </a:rPr>
                        <a:t> so far</a:t>
                      </a:r>
                      <a:endParaRPr lang="en-US" dirty="0">
                        <a:solidFill>
                          <a:schemeClr val="accent2"/>
                        </a:solidFill>
                      </a:endParaRPr>
                    </a:p>
                  </a:txBody>
                  <a:tcPr/>
                </a:tc>
                <a:tc>
                  <a:txBody>
                    <a:bodyPr/>
                    <a:lstStyle/>
                    <a:p>
                      <a:pPr algn="ctr"/>
                      <a:r>
                        <a:rPr lang="en-US" dirty="0" smtClean="0">
                          <a:solidFill>
                            <a:schemeClr val="accent2"/>
                          </a:solidFill>
                        </a:rPr>
                        <a:t>Caption of last number/notation added</a:t>
                      </a:r>
                      <a:endParaRPr lang="en-US" dirty="0">
                        <a:solidFill>
                          <a:schemeClr val="accent2"/>
                        </a:solidFill>
                      </a:endParaRPr>
                    </a:p>
                  </a:txBody>
                  <a:tcPr/>
                </a:tc>
              </a:tr>
              <a:tr h="370840">
                <a:tc>
                  <a:txBody>
                    <a:bodyPr/>
                    <a:lstStyle/>
                    <a:p>
                      <a:r>
                        <a:rPr lang="en-US" dirty="0" smtClean="0"/>
                        <a:t>346.3-346.9</a:t>
                      </a:r>
                      <a:endParaRPr lang="en-US" dirty="0"/>
                    </a:p>
                  </a:txBody>
                  <a:tcPr/>
                </a:tc>
                <a:tc>
                  <a:txBody>
                    <a:bodyPr/>
                    <a:lstStyle/>
                    <a:p>
                      <a:pPr algn="ctr"/>
                      <a:r>
                        <a:rPr lang="en-US" dirty="0" smtClean="0"/>
                        <a:t>Start</a:t>
                      </a:r>
                      <a:endParaRPr lang="en-US" dirty="0"/>
                    </a:p>
                  </a:txBody>
                  <a:tcPr/>
                </a:tc>
                <a:tc>
                  <a:txBody>
                    <a:bodyPr/>
                    <a:lstStyle/>
                    <a:p>
                      <a:r>
                        <a:rPr lang="en-US" dirty="0" smtClean="0"/>
                        <a:t>346</a:t>
                      </a:r>
                      <a:endParaRPr lang="en-US" dirty="0"/>
                    </a:p>
                  </a:txBody>
                  <a:tcPr/>
                </a:tc>
                <a:tc>
                  <a:txBody>
                    <a:bodyPr/>
                    <a:lstStyle/>
                    <a:p>
                      <a:r>
                        <a:rPr lang="en-US" dirty="0" smtClean="0"/>
                        <a:t>Specific jurisdictions and areas</a:t>
                      </a:r>
                      <a:endParaRPr lang="en-US" b="1"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T2—71</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Add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346.71</a:t>
                      </a:r>
                    </a:p>
                  </a:txBody>
                  <a:tcPr/>
                </a:tc>
                <a:tc>
                  <a:txBody>
                    <a:bodyPr/>
                    <a:lstStyle/>
                    <a:p>
                      <a:r>
                        <a:rPr lang="en-US" dirty="0" smtClean="0"/>
                        <a:t>Canada</a:t>
                      </a:r>
                    </a:p>
                  </a:txBody>
                  <a:tcPr/>
                </a:tc>
              </a:tr>
              <a:tr h="370840">
                <a:tc>
                  <a:txBody>
                    <a:bodyPr/>
                    <a:lstStyle/>
                    <a:p>
                      <a:r>
                        <a:rPr lang="en-US" dirty="0" smtClean="0"/>
                        <a:t>346.3-346.9:01-09</a:t>
                      </a:r>
                    </a:p>
                  </a:txBody>
                  <a:tcPr/>
                </a:tc>
                <a:tc>
                  <a:txBody>
                    <a:bodyPr/>
                    <a:lstStyle/>
                    <a:p>
                      <a:pPr algn="ctr"/>
                      <a:r>
                        <a:rPr lang="en-US" dirty="0" smtClean="0"/>
                        <a:t>Add</a:t>
                      </a:r>
                    </a:p>
                  </a:txBody>
                  <a:tcPr/>
                </a:tc>
                <a:tc>
                  <a:txBody>
                    <a:bodyPr/>
                    <a:lstStyle/>
                    <a:p>
                      <a:r>
                        <a:rPr lang="en-US" dirty="0" smtClean="0"/>
                        <a:t>346.71</a:t>
                      </a:r>
                    </a:p>
                  </a:txBody>
                  <a:tcPr/>
                </a:tc>
                <a:tc>
                  <a:txBody>
                    <a:bodyPr/>
                    <a:lstStyle/>
                    <a:p>
                      <a:r>
                        <a:rPr lang="en-US" dirty="0" smtClean="0"/>
                        <a:t>Topics of private law</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346.086</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Add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346.71086</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Insurance</a:t>
                      </a:r>
                      <a:endParaRPr lang="en-US" b="0" dirty="0" smtClean="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of process of building 346.71086 Insurance law of Canada</a:t>
            </a:r>
            <a:endParaRPr lang="en-US" dirty="0"/>
          </a:p>
        </p:txBody>
      </p:sp>
      <p:pic>
        <p:nvPicPr>
          <p:cNvPr id="10243" name="Picture 3"/>
          <p:cNvPicPr>
            <a:picLocks noGrp="1" noChangeAspect="1" noChangeArrowheads="1"/>
          </p:cNvPicPr>
          <p:nvPr>
            <p:ph idx="1"/>
          </p:nvPr>
        </p:nvPicPr>
        <p:blipFill>
          <a:blip r:embed="rId3" cstate="print"/>
          <a:srcRect/>
          <a:stretch>
            <a:fillRect/>
          </a:stretch>
        </p:blipFill>
        <p:spPr bwMode="auto">
          <a:xfrm>
            <a:off x="406046" y="2514600"/>
            <a:ext cx="8331909" cy="297710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4975" y="163513"/>
            <a:ext cx="6989763" cy="1284287"/>
          </a:xfrm>
        </p:spPr>
        <p:txBody>
          <a:bodyPr/>
          <a:lstStyle/>
          <a:p>
            <a:r>
              <a:rPr lang="en-US" dirty="0" smtClean="0"/>
              <a:t>Process of building 363.19464 </a:t>
            </a:r>
            <a:br>
              <a:rPr lang="en-US" dirty="0" smtClean="0"/>
            </a:br>
            <a:r>
              <a:rPr lang="en-US" dirty="0" smtClean="0"/>
              <a:t>Inspection and testing of drugs and medicines</a:t>
            </a:r>
            <a:endParaRPr lang="en-US" dirty="0"/>
          </a:p>
        </p:txBody>
      </p:sp>
      <p:graphicFrame>
        <p:nvGraphicFramePr>
          <p:cNvPr id="4" name="Content Placeholder 3"/>
          <p:cNvGraphicFramePr>
            <a:graphicFrameLocks noGrp="1"/>
          </p:cNvGraphicFramePr>
          <p:nvPr>
            <p:ph idx="1"/>
          </p:nvPr>
        </p:nvGraphicFramePr>
        <p:xfrm>
          <a:off x="720725" y="2534920"/>
          <a:ext cx="7737475" cy="1381760"/>
        </p:xfrm>
        <a:graphic>
          <a:graphicData uri="http://schemas.openxmlformats.org/drawingml/2006/table">
            <a:tbl>
              <a:tblPr firstRow="1" bandRow="1">
                <a:tableStyleId>{B301B821-A1FF-4177-AEE7-76D212191A09}</a:tableStyleId>
              </a:tblPr>
              <a:tblGrid>
                <a:gridCol w="2098675"/>
                <a:gridCol w="838200"/>
                <a:gridCol w="1752600"/>
                <a:gridCol w="3048000"/>
              </a:tblGrid>
              <a:tr h="370840">
                <a:tc>
                  <a:txBody>
                    <a:bodyPr/>
                    <a:lstStyle/>
                    <a:p>
                      <a:pPr algn="ctr"/>
                      <a:r>
                        <a:rPr lang="en-US" dirty="0" smtClean="0">
                          <a:solidFill>
                            <a:schemeClr val="accent2"/>
                          </a:solidFill>
                        </a:rPr>
                        <a:t>Navigate to </a:t>
                      </a:r>
                    </a:p>
                    <a:p>
                      <a:pPr algn="ctr"/>
                      <a:r>
                        <a:rPr lang="en-US" dirty="0" smtClean="0">
                          <a:solidFill>
                            <a:schemeClr val="accent2"/>
                          </a:solidFill>
                        </a:rPr>
                        <a:t>this number/span</a:t>
                      </a:r>
                      <a:endParaRPr lang="en-US" b="1" dirty="0">
                        <a:solidFill>
                          <a:schemeClr val="accent2"/>
                        </a:solidFill>
                      </a:endParaRPr>
                    </a:p>
                  </a:txBody>
                  <a:tcPr/>
                </a:tc>
                <a:tc>
                  <a:txBody>
                    <a:bodyPr/>
                    <a:lstStyle/>
                    <a:p>
                      <a:pPr algn="ctr"/>
                      <a:r>
                        <a:rPr lang="en-US" dirty="0" smtClean="0">
                          <a:solidFill>
                            <a:schemeClr val="accent2"/>
                          </a:solidFill>
                        </a:rPr>
                        <a:t>Click</a:t>
                      </a:r>
                      <a:endParaRPr lang="en-US" b="1" dirty="0">
                        <a:solidFill>
                          <a:schemeClr val="accent2"/>
                        </a:solidFill>
                      </a:endParaRPr>
                    </a:p>
                  </a:txBody>
                  <a:tcPr/>
                </a:tc>
                <a:tc>
                  <a:txBody>
                    <a:bodyPr/>
                    <a:lstStyle/>
                    <a:p>
                      <a:pPr algn="ctr"/>
                      <a:r>
                        <a:rPr lang="en-US" dirty="0" smtClean="0">
                          <a:solidFill>
                            <a:schemeClr val="accent2"/>
                          </a:solidFill>
                        </a:rPr>
                        <a:t>Number </a:t>
                      </a:r>
                    </a:p>
                    <a:p>
                      <a:pPr algn="ctr"/>
                      <a:r>
                        <a:rPr lang="en-US" dirty="0" smtClean="0">
                          <a:solidFill>
                            <a:schemeClr val="accent2"/>
                          </a:solidFill>
                        </a:rPr>
                        <a:t>built</a:t>
                      </a:r>
                      <a:r>
                        <a:rPr lang="en-US" baseline="0" dirty="0" smtClean="0">
                          <a:solidFill>
                            <a:schemeClr val="accent2"/>
                          </a:solidFill>
                        </a:rPr>
                        <a:t> so far</a:t>
                      </a:r>
                      <a:endParaRPr lang="en-US" dirty="0">
                        <a:solidFill>
                          <a:schemeClr val="accent2"/>
                        </a:solidFill>
                      </a:endParaRPr>
                    </a:p>
                  </a:txBody>
                  <a:tcPr/>
                </a:tc>
                <a:tc>
                  <a:txBody>
                    <a:bodyPr/>
                    <a:lstStyle/>
                    <a:p>
                      <a:pPr algn="ctr"/>
                      <a:r>
                        <a:rPr lang="en-US" dirty="0" smtClean="0">
                          <a:solidFill>
                            <a:schemeClr val="accent2"/>
                          </a:solidFill>
                        </a:rPr>
                        <a:t>Caption of last number/notation added</a:t>
                      </a:r>
                      <a:endParaRPr lang="en-US" dirty="0">
                        <a:solidFill>
                          <a:schemeClr val="accent2"/>
                        </a:solidFill>
                      </a:endParaRPr>
                    </a:p>
                  </a:txBody>
                  <a:tcPr/>
                </a:tc>
              </a:tr>
              <a:tr h="370840">
                <a:tc>
                  <a:txBody>
                    <a:bodyPr/>
                    <a:lstStyle/>
                    <a:p>
                      <a:r>
                        <a:rPr lang="en-US" dirty="0" smtClean="0"/>
                        <a:t>363.194	</a:t>
                      </a:r>
                      <a:endParaRPr lang="en-US" dirty="0"/>
                    </a:p>
                  </a:txBody>
                  <a:tcPr/>
                </a:tc>
                <a:tc>
                  <a:txBody>
                    <a:bodyPr/>
                    <a:lstStyle/>
                    <a:p>
                      <a:pPr algn="ctr"/>
                      <a:r>
                        <a:rPr lang="en-US" dirty="0" smtClean="0"/>
                        <a:t>Start</a:t>
                      </a:r>
                      <a:endParaRPr lang="en-US" dirty="0"/>
                    </a:p>
                  </a:txBody>
                  <a:tcPr/>
                </a:tc>
                <a:tc>
                  <a:txBody>
                    <a:bodyPr/>
                    <a:lstStyle/>
                    <a:p>
                      <a:r>
                        <a:rPr lang="en-US" dirty="0" smtClean="0"/>
                        <a:t>363.194	</a:t>
                      </a:r>
                      <a:endParaRPr lang="en-US" dirty="0"/>
                    </a:p>
                  </a:txBody>
                  <a:tcPr/>
                </a:tc>
                <a:tc>
                  <a:txBody>
                    <a:bodyPr/>
                    <a:lstStyle/>
                    <a:p>
                      <a:r>
                        <a:rPr lang="en-US" dirty="0" smtClean="0"/>
                        <a:t>Drugs and medicines</a:t>
                      </a:r>
                      <a:endParaRPr lang="en-US" b="1"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362-363:64</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Add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363.19464</a:t>
                      </a:r>
                    </a:p>
                  </a:txBody>
                  <a:tcPr/>
                </a:tc>
                <a:tc>
                  <a:txBody>
                    <a:bodyPr/>
                    <a:lstStyle/>
                    <a:p>
                      <a:r>
                        <a:rPr lang="en-US" dirty="0" smtClean="0"/>
                        <a:t>Inspection and testing</a:t>
                      </a:r>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of process of building 363.19464 Inspection and testing of drugs and medicines</a:t>
            </a:r>
            <a:endParaRPr lang="en-US" dirty="0"/>
          </a:p>
        </p:txBody>
      </p:sp>
      <p:pic>
        <p:nvPicPr>
          <p:cNvPr id="3" name="Content Placeholder 2"/>
          <p:cNvPicPr>
            <a:picLocks noGrp="1" noChangeAspect="1" noChangeArrowheads="1"/>
          </p:cNvPicPr>
          <p:nvPr>
            <p:ph idx="1"/>
          </p:nvPr>
        </p:nvPicPr>
        <p:blipFill>
          <a:blip r:embed="rId2" cstate="print"/>
          <a:srcRect/>
          <a:stretch>
            <a:fillRect/>
          </a:stretch>
        </p:blipFill>
        <p:spPr bwMode="auto">
          <a:xfrm>
            <a:off x="720725" y="2928825"/>
            <a:ext cx="7702550" cy="22179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4975" y="163513"/>
            <a:ext cx="6989763" cy="1284287"/>
          </a:xfrm>
        </p:spPr>
        <p:txBody>
          <a:bodyPr/>
          <a:lstStyle/>
          <a:p>
            <a:r>
              <a:rPr lang="en-US" dirty="0" smtClean="0"/>
              <a:t>Process of building 616.833075 </a:t>
            </a:r>
            <a:br>
              <a:rPr lang="en-US" dirty="0" smtClean="0"/>
            </a:br>
            <a:r>
              <a:rPr lang="en-US" dirty="0" smtClean="0"/>
              <a:t>Parkinson disease—diagnosis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25888741"/>
              </p:ext>
            </p:extLst>
          </p:nvPr>
        </p:nvGraphicFramePr>
        <p:xfrm>
          <a:off x="720725" y="2534920"/>
          <a:ext cx="7737475" cy="2291080"/>
        </p:xfrm>
        <a:graphic>
          <a:graphicData uri="http://schemas.openxmlformats.org/drawingml/2006/table">
            <a:tbl>
              <a:tblPr firstRow="1" bandRow="1">
                <a:tableStyleId>{B301B821-A1FF-4177-AEE7-76D212191A09}</a:tableStyleId>
              </a:tblPr>
              <a:tblGrid>
                <a:gridCol w="2327275"/>
                <a:gridCol w="762000"/>
                <a:gridCol w="1371600"/>
                <a:gridCol w="3276600"/>
              </a:tblGrid>
              <a:tr h="370840">
                <a:tc>
                  <a:txBody>
                    <a:bodyPr/>
                    <a:lstStyle/>
                    <a:p>
                      <a:pPr algn="ctr"/>
                      <a:r>
                        <a:rPr lang="en-US" dirty="0" smtClean="0">
                          <a:solidFill>
                            <a:schemeClr val="accent2"/>
                          </a:solidFill>
                        </a:rPr>
                        <a:t>Navigate to </a:t>
                      </a:r>
                    </a:p>
                    <a:p>
                      <a:pPr algn="ctr"/>
                      <a:r>
                        <a:rPr lang="en-US" dirty="0" smtClean="0">
                          <a:solidFill>
                            <a:schemeClr val="accent2"/>
                          </a:solidFill>
                        </a:rPr>
                        <a:t>this number/span</a:t>
                      </a:r>
                      <a:endParaRPr lang="en-US" b="1" dirty="0">
                        <a:solidFill>
                          <a:schemeClr val="accent2"/>
                        </a:solidFill>
                      </a:endParaRPr>
                    </a:p>
                  </a:txBody>
                  <a:tcPr/>
                </a:tc>
                <a:tc>
                  <a:txBody>
                    <a:bodyPr/>
                    <a:lstStyle/>
                    <a:p>
                      <a:pPr algn="ctr"/>
                      <a:r>
                        <a:rPr lang="en-US" dirty="0" smtClean="0">
                          <a:solidFill>
                            <a:schemeClr val="accent2"/>
                          </a:solidFill>
                        </a:rPr>
                        <a:t>Click</a:t>
                      </a:r>
                      <a:endParaRPr lang="en-US" b="1" dirty="0">
                        <a:solidFill>
                          <a:schemeClr val="accent2"/>
                        </a:solidFill>
                      </a:endParaRPr>
                    </a:p>
                  </a:txBody>
                  <a:tcPr/>
                </a:tc>
                <a:tc>
                  <a:txBody>
                    <a:bodyPr/>
                    <a:lstStyle/>
                    <a:p>
                      <a:pPr algn="ctr"/>
                      <a:r>
                        <a:rPr lang="en-US" dirty="0" smtClean="0">
                          <a:solidFill>
                            <a:schemeClr val="accent2"/>
                          </a:solidFill>
                        </a:rPr>
                        <a:t>Number built</a:t>
                      </a:r>
                      <a:r>
                        <a:rPr lang="en-US" baseline="0" dirty="0" smtClean="0">
                          <a:solidFill>
                            <a:schemeClr val="accent2"/>
                          </a:solidFill>
                        </a:rPr>
                        <a:t> so far</a:t>
                      </a:r>
                      <a:endParaRPr lang="en-US" dirty="0">
                        <a:solidFill>
                          <a:schemeClr val="accent2"/>
                        </a:solidFill>
                      </a:endParaRPr>
                    </a:p>
                  </a:txBody>
                  <a:tcPr/>
                </a:tc>
                <a:tc>
                  <a:txBody>
                    <a:bodyPr/>
                    <a:lstStyle/>
                    <a:p>
                      <a:pPr algn="ctr"/>
                      <a:r>
                        <a:rPr lang="en-US" dirty="0" smtClean="0">
                          <a:solidFill>
                            <a:schemeClr val="accent2"/>
                          </a:solidFill>
                        </a:rPr>
                        <a:t>Caption of last number/notation added</a:t>
                      </a:r>
                      <a:endParaRPr lang="en-US" dirty="0">
                        <a:solidFill>
                          <a:schemeClr val="accent2"/>
                        </a:solidFill>
                      </a:endParaRPr>
                    </a:p>
                  </a:txBody>
                  <a:tcPr/>
                </a:tc>
              </a:tr>
              <a:tr h="370840">
                <a:tc>
                  <a:txBody>
                    <a:bodyPr/>
                    <a:lstStyle/>
                    <a:p>
                      <a:r>
                        <a:rPr lang="en-US" dirty="0" smtClean="0"/>
                        <a:t>616.833</a:t>
                      </a:r>
                      <a:endParaRPr lang="en-US" dirty="0"/>
                    </a:p>
                  </a:txBody>
                  <a:tcPr/>
                </a:tc>
                <a:tc>
                  <a:txBody>
                    <a:bodyPr/>
                    <a:lstStyle/>
                    <a:p>
                      <a:pPr algn="ctr"/>
                      <a:r>
                        <a:rPr lang="en-US" dirty="0" smtClean="0"/>
                        <a:t>Start</a:t>
                      </a:r>
                      <a:endParaRPr lang="en-US" dirty="0"/>
                    </a:p>
                  </a:txBody>
                  <a:tcPr/>
                </a:tc>
                <a:tc>
                  <a:txBody>
                    <a:bodyPr/>
                    <a:lstStyle/>
                    <a:p>
                      <a:r>
                        <a:rPr lang="en-US" dirty="0" smtClean="0"/>
                        <a:t>616.833</a:t>
                      </a:r>
                      <a:endParaRPr lang="en-US" dirty="0"/>
                    </a:p>
                  </a:txBody>
                  <a:tcPr/>
                </a:tc>
                <a:tc>
                  <a:txBody>
                    <a:bodyPr/>
                    <a:lstStyle/>
                    <a:p>
                      <a:r>
                        <a:rPr lang="en-US" dirty="0" smtClean="0"/>
                        <a:t>Parkinson </a:t>
                      </a:r>
                      <a:r>
                        <a:rPr lang="en-US" dirty="0" smtClean="0"/>
                        <a:t>disease </a:t>
                      </a:r>
                      <a:r>
                        <a:rPr lang="en-US" sz="1800" kern="1200" dirty="0" smtClean="0">
                          <a:solidFill>
                            <a:schemeClr val="dk1"/>
                          </a:solidFill>
                          <a:effectLst/>
                          <a:latin typeface="+mn-lt"/>
                          <a:ea typeface="+mn-ea"/>
                          <a:cs typeface="+mn-cs"/>
                        </a:rPr>
                        <a:t>and Lewy body dementia</a:t>
                      </a:r>
                      <a:endParaRPr lang="en-US" b="1"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616.1-616.9:075-079</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Add</a:t>
                      </a:r>
                    </a:p>
                  </a:txBody>
                  <a:tcPr/>
                </a:tc>
                <a:tc>
                  <a:txBody>
                    <a:bodyPr/>
                    <a:lstStyle/>
                    <a:p>
                      <a:r>
                        <a:rPr lang="en-US" dirty="0" smtClean="0"/>
                        <a:t>616.83307</a:t>
                      </a:r>
                      <a:endParaRPr lang="en-US" dirty="0"/>
                    </a:p>
                  </a:txBody>
                  <a:tcPr/>
                </a:tc>
                <a:tc>
                  <a:txBody>
                    <a:bodyPr/>
                    <a:lstStyle/>
                    <a:p>
                      <a:r>
                        <a:rPr lang="en-US" dirty="0" smtClean="0"/>
                        <a:t>Diagnosis, prognosis, death, immunity</a:t>
                      </a:r>
                    </a:p>
                  </a:txBody>
                  <a:tcPr/>
                </a:tc>
              </a:tr>
              <a:tr h="370840">
                <a:tc>
                  <a:txBody>
                    <a:bodyPr/>
                    <a:lstStyle/>
                    <a:p>
                      <a:r>
                        <a:rPr lang="en-US" dirty="0" smtClean="0"/>
                        <a:t>616.075</a:t>
                      </a:r>
                    </a:p>
                  </a:txBody>
                  <a:tcPr/>
                </a:tc>
                <a:tc>
                  <a:txBody>
                    <a:bodyPr/>
                    <a:lstStyle/>
                    <a:p>
                      <a:pPr algn="ctr"/>
                      <a:r>
                        <a:rPr lang="en-US" dirty="0" smtClean="0"/>
                        <a:t>Add</a:t>
                      </a:r>
                    </a:p>
                  </a:txBody>
                  <a:tcPr/>
                </a:tc>
                <a:tc>
                  <a:txBody>
                    <a:bodyPr/>
                    <a:lstStyle/>
                    <a:p>
                      <a:r>
                        <a:rPr lang="en-US" dirty="0" smtClean="0"/>
                        <a:t>616.833075</a:t>
                      </a:r>
                      <a:endParaRPr lang="en-US" dirty="0"/>
                    </a:p>
                  </a:txBody>
                  <a:tcPr/>
                </a:tc>
                <a:tc>
                  <a:txBody>
                    <a:bodyPr/>
                    <a:lstStyle/>
                    <a:p>
                      <a:r>
                        <a:rPr lang="en-US" dirty="0" smtClean="0"/>
                        <a:t>Diagnosis and prognosis</a:t>
                      </a:r>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of process of building 616.833075 Parkinson disease—diagnosis</a:t>
            </a:r>
            <a:endParaRPr lang="en-US" dirty="0"/>
          </a:p>
        </p:txBody>
      </p:sp>
      <p:pic>
        <p:nvPicPr>
          <p:cNvPr id="4" name="Picture 3"/>
          <p:cNvPicPr>
            <a:picLocks noChangeAspect="1"/>
          </p:cNvPicPr>
          <p:nvPr/>
        </p:nvPicPr>
        <p:blipFill>
          <a:blip r:embed="rId2"/>
          <a:stretch>
            <a:fillRect/>
          </a:stretch>
        </p:blipFill>
        <p:spPr>
          <a:xfrm>
            <a:off x="389520" y="2276474"/>
            <a:ext cx="8364960" cy="2981326"/>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4975" y="163513"/>
            <a:ext cx="6989763" cy="1284287"/>
          </a:xfrm>
        </p:spPr>
        <p:txBody>
          <a:bodyPr/>
          <a:lstStyle/>
          <a:p>
            <a:r>
              <a:rPr lang="en-US" dirty="0" smtClean="0"/>
              <a:t>Process of building 785.7198 </a:t>
            </a:r>
            <a:br>
              <a:rPr lang="en-US" dirty="0" smtClean="0"/>
            </a:br>
            <a:r>
              <a:rPr lang="en-US" dirty="0" smtClean="0"/>
              <a:t>String octets</a:t>
            </a:r>
            <a:endParaRPr lang="en-US" dirty="0"/>
          </a:p>
        </p:txBody>
      </p:sp>
      <p:graphicFrame>
        <p:nvGraphicFramePr>
          <p:cNvPr id="4" name="Content Placeholder 3"/>
          <p:cNvGraphicFramePr>
            <a:graphicFrameLocks noGrp="1"/>
          </p:cNvGraphicFramePr>
          <p:nvPr>
            <p:ph idx="1"/>
          </p:nvPr>
        </p:nvGraphicFramePr>
        <p:xfrm>
          <a:off x="720725" y="2534920"/>
          <a:ext cx="7737475" cy="1752600"/>
        </p:xfrm>
        <a:graphic>
          <a:graphicData uri="http://schemas.openxmlformats.org/drawingml/2006/table">
            <a:tbl>
              <a:tblPr firstRow="1" bandRow="1">
                <a:tableStyleId>{B301B821-A1FF-4177-AEE7-76D212191A09}</a:tableStyleId>
              </a:tblPr>
              <a:tblGrid>
                <a:gridCol w="2098675"/>
                <a:gridCol w="762000"/>
                <a:gridCol w="1371600"/>
                <a:gridCol w="3505200"/>
              </a:tblGrid>
              <a:tr h="370840">
                <a:tc>
                  <a:txBody>
                    <a:bodyPr/>
                    <a:lstStyle/>
                    <a:p>
                      <a:pPr algn="ctr"/>
                      <a:r>
                        <a:rPr lang="en-US" dirty="0" smtClean="0">
                          <a:solidFill>
                            <a:schemeClr val="accent2"/>
                          </a:solidFill>
                        </a:rPr>
                        <a:t>Navigate to </a:t>
                      </a:r>
                    </a:p>
                    <a:p>
                      <a:pPr algn="ctr"/>
                      <a:r>
                        <a:rPr lang="en-US" dirty="0" smtClean="0">
                          <a:solidFill>
                            <a:schemeClr val="accent2"/>
                          </a:solidFill>
                        </a:rPr>
                        <a:t>this number/span</a:t>
                      </a:r>
                      <a:endParaRPr lang="en-US" b="1" dirty="0">
                        <a:solidFill>
                          <a:schemeClr val="accent2"/>
                        </a:solidFill>
                      </a:endParaRPr>
                    </a:p>
                  </a:txBody>
                  <a:tcPr/>
                </a:tc>
                <a:tc>
                  <a:txBody>
                    <a:bodyPr/>
                    <a:lstStyle/>
                    <a:p>
                      <a:pPr algn="ctr"/>
                      <a:r>
                        <a:rPr lang="en-US" dirty="0" smtClean="0">
                          <a:solidFill>
                            <a:schemeClr val="accent2"/>
                          </a:solidFill>
                        </a:rPr>
                        <a:t>Click</a:t>
                      </a:r>
                      <a:endParaRPr lang="en-US" b="1" dirty="0">
                        <a:solidFill>
                          <a:schemeClr val="accent2"/>
                        </a:solidFill>
                      </a:endParaRPr>
                    </a:p>
                  </a:txBody>
                  <a:tcPr/>
                </a:tc>
                <a:tc>
                  <a:txBody>
                    <a:bodyPr/>
                    <a:lstStyle/>
                    <a:p>
                      <a:pPr algn="ctr"/>
                      <a:r>
                        <a:rPr lang="en-US" dirty="0" smtClean="0">
                          <a:solidFill>
                            <a:schemeClr val="accent2"/>
                          </a:solidFill>
                        </a:rPr>
                        <a:t>Number built</a:t>
                      </a:r>
                      <a:r>
                        <a:rPr lang="en-US" baseline="0" dirty="0" smtClean="0">
                          <a:solidFill>
                            <a:schemeClr val="accent2"/>
                          </a:solidFill>
                        </a:rPr>
                        <a:t> so far</a:t>
                      </a:r>
                      <a:endParaRPr lang="en-US" dirty="0">
                        <a:solidFill>
                          <a:schemeClr val="accent2"/>
                        </a:solidFill>
                      </a:endParaRPr>
                    </a:p>
                  </a:txBody>
                  <a:tcPr/>
                </a:tc>
                <a:tc>
                  <a:txBody>
                    <a:bodyPr/>
                    <a:lstStyle/>
                    <a:p>
                      <a:pPr algn="ctr"/>
                      <a:r>
                        <a:rPr lang="en-US" dirty="0" smtClean="0">
                          <a:solidFill>
                            <a:schemeClr val="accent2"/>
                          </a:solidFill>
                        </a:rPr>
                        <a:t>Caption of last number/notation added</a:t>
                      </a:r>
                      <a:endParaRPr lang="en-US" dirty="0">
                        <a:solidFill>
                          <a:schemeClr val="accent2"/>
                        </a:solidFill>
                      </a:endParaRPr>
                    </a:p>
                  </a:txBody>
                  <a:tcPr/>
                </a:tc>
              </a:tr>
              <a:tr h="370840">
                <a:tc>
                  <a:txBody>
                    <a:bodyPr/>
                    <a:lstStyle/>
                    <a:p>
                      <a:r>
                        <a:rPr lang="en-US" dirty="0" smtClean="0"/>
                        <a:t>785.7</a:t>
                      </a:r>
                      <a:endParaRPr lang="en-US" dirty="0"/>
                    </a:p>
                  </a:txBody>
                  <a:tcPr/>
                </a:tc>
                <a:tc>
                  <a:txBody>
                    <a:bodyPr/>
                    <a:lstStyle/>
                    <a:p>
                      <a:pPr algn="ctr"/>
                      <a:r>
                        <a:rPr lang="en-US" dirty="0" smtClean="0"/>
                        <a:t>Start</a:t>
                      </a:r>
                      <a:endParaRPr lang="en-US" dirty="0"/>
                    </a:p>
                  </a:txBody>
                  <a:tcPr/>
                </a:tc>
                <a:tc>
                  <a:txBody>
                    <a:bodyPr/>
                    <a:lstStyle/>
                    <a:p>
                      <a:r>
                        <a:rPr lang="en-US" dirty="0" smtClean="0"/>
                        <a:t>785.7</a:t>
                      </a:r>
                      <a:endParaRPr lang="en-US" dirty="0"/>
                    </a:p>
                  </a:txBody>
                  <a:tcPr/>
                </a:tc>
                <a:tc>
                  <a:txBody>
                    <a:bodyPr/>
                    <a:lstStyle/>
                    <a:p>
                      <a:r>
                        <a:rPr lang="en-US" dirty="0" smtClean="0"/>
                        <a:t>String ensembles</a:t>
                      </a:r>
                      <a:endParaRPr lang="en-US" b="1"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785.2-785.9:19</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Add</a:t>
                      </a:r>
                    </a:p>
                  </a:txBody>
                  <a:tcPr/>
                </a:tc>
                <a:tc>
                  <a:txBody>
                    <a:bodyPr/>
                    <a:lstStyle/>
                    <a:p>
                      <a:r>
                        <a:rPr lang="en-US" dirty="0" smtClean="0"/>
                        <a:t>785.719</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Size of ensemble</a:t>
                      </a:r>
                    </a:p>
                  </a:txBody>
                  <a:tcPr/>
                </a:tc>
              </a:tr>
              <a:tr h="370840">
                <a:tc>
                  <a:txBody>
                    <a:bodyPr/>
                    <a:lstStyle/>
                    <a:p>
                      <a:r>
                        <a:rPr lang="en-US" dirty="0" smtClean="0"/>
                        <a:t>785.18</a:t>
                      </a:r>
                    </a:p>
                  </a:txBody>
                  <a:tcPr/>
                </a:tc>
                <a:tc>
                  <a:txBody>
                    <a:bodyPr/>
                    <a:lstStyle/>
                    <a:p>
                      <a:pPr algn="ctr"/>
                      <a:r>
                        <a:rPr lang="en-US" dirty="0" smtClean="0"/>
                        <a:t>Add</a:t>
                      </a:r>
                    </a:p>
                  </a:txBody>
                  <a:tcPr/>
                </a:tc>
                <a:tc>
                  <a:txBody>
                    <a:bodyPr/>
                    <a:lstStyle/>
                    <a:p>
                      <a:r>
                        <a:rPr lang="en-US" dirty="0" smtClean="0"/>
                        <a:t>785.7198</a:t>
                      </a:r>
                      <a:endParaRPr lang="en-US" dirty="0"/>
                    </a:p>
                  </a:txBody>
                  <a:tcPr/>
                </a:tc>
                <a:tc>
                  <a:txBody>
                    <a:bodyPr/>
                    <a:lstStyle/>
                    <a:p>
                      <a:r>
                        <a:rPr lang="en-US" dirty="0" smtClean="0"/>
                        <a:t>Octets</a:t>
                      </a:r>
                      <a:endParaRPr lang="en-US" b="1" dirty="0"/>
                    </a:p>
                  </a:txBody>
                  <a:tcPr/>
                </a:tc>
              </a:tr>
            </a:tbl>
          </a:graphicData>
        </a:graphic>
      </p:graphicFrame>
    </p:spTree>
  </p:cSld>
  <p:clrMapOvr>
    <a:masterClrMapping/>
  </p:clrMapOvr>
</p:sld>
</file>

<file path=ppt/theme/theme1.xml><?xml version="1.0" encoding="utf-8"?>
<a:theme xmlns:a="http://schemas.openxmlformats.org/drawingml/2006/main" name="oclc_light_orange">
  <a:themeElements>
    <a:clrScheme name="Custom 12">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FF"/>
      </a:hlink>
      <a:folHlink>
        <a:srgbClr val="99CC00"/>
      </a:folHlink>
    </a:clrScheme>
    <a:fontScheme name="Default Design">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3411</TotalTime>
  <Words>697</Words>
  <Application>Microsoft Office PowerPoint</Application>
  <PresentationFormat>On-screen Show (4:3)</PresentationFormat>
  <Paragraphs>186</Paragraphs>
  <Slides>18</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Calibri</vt:lpstr>
      <vt:lpstr>Trebuchet MS</vt:lpstr>
      <vt:lpstr>oclc_light_orange</vt:lpstr>
      <vt:lpstr>WebDewey Number Building  Internal table examples</vt:lpstr>
      <vt:lpstr>Overall workflow</vt:lpstr>
      <vt:lpstr>Process of building 346.71086  Insurance law of Canada</vt:lpstr>
      <vt:lpstr>Results of process of building 346.71086 Insurance law of Canada</vt:lpstr>
      <vt:lpstr>Process of building 363.19464  Inspection and testing of drugs and medicines</vt:lpstr>
      <vt:lpstr>Results of process of building 363.19464 Inspection and testing of drugs and medicines</vt:lpstr>
      <vt:lpstr>Process of building 616.833075  Parkinson disease—diagnosis</vt:lpstr>
      <vt:lpstr>Results of process of building 616.833075 Parkinson disease—diagnosis</vt:lpstr>
      <vt:lpstr>Process of building 785.7198  String octets</vt:lpstr>
      <vt:lpstr>Results of process of building 785.7198  String octets</vt:lpstr>
      <vt:lpstr>Process of building 949.8004924 History of Jews in Romania</vt:lpstr>
      <vt:lpstr>Results of process of building 949.8004924 History of Jews in Romania</vt:lpstr>
      <vt:lpstr>Process of building 657.861009 (1) History of accounting for labor unions</vt:lpstr>
      <vt:lpstr>Process of building 657.861009 (2) History of accounting for labor unions</vt:lpstr>
      <vt:lpstr>Process of building 657.861009 (3) History of accounting for labor unions</vt:lpstr>
      <vt:lpstr>Process of building 657.861009 (4) History of accounting for labor unions</vt:lpstr>
      <vt:lpstr>Results of process of building 657.861009  with Edit Local History of accounting for labor unions</vt:lpstr>
      <vt:lpstr>Additional examples in other modules</vt:lpstr>
    </vt:vector>
  </TitlesOfParts>
  <Company>OCLC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Dewey Number Building</dc:title>
  <dc:creator>Libbie Crawford</dc:creator>
  <cp:lastModifiedBy>Green,Rebecca</cp:lastModifiedBy>
  <cp:revision>268</cp:revision>
  <dcterms:created xsi:type="dcterms:W3CDTF">2012-10-09T18:58:28Z</dcterms:created>
  <dcterms:modified xsi:type="dcterms:W3CDTF">2016-11-21T21:15:50Z</dcterms:modified>
</cp:coreProperties>
</file>