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72" r:id="rId2"/>
    <p:sldId id="444" r:id="rId3"/>
    <p:sldId id="335" r:id="rId4"/>
    <p:sldId id="334" r:id="rId5"/>
    <p:sldId id="336" r:id="rId6"/>
    <p:sldId id="337" r:id="rId7"/>
    <p:sldId id="332" r:id="rId8"/>
    <p:sldId id="33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B42"/>
    <a:srgbClr val="FF5437"/>
    <a:srgbClr val="0000A6"/>
    <a:srgbClr val="1A3BA6"/>
    <a:srgbClr val="183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16DE-EEA3-4B6D-9973-26278DF95695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D09B1-B4FD-4672-A98F-5F2B2B4D5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23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2857E-9EF4-4134-AD2C-28540DB8F6DB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EDC25-C18D-4479-93CD-2B659FACF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6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4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5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29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78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0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29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157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</p:spPr>
      </p:pic>
      <p:pic>
        <p:nvPicPr>
          <p:cNvPr id="6162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6163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6164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74A1B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effectLst/>
        </p:spPr>
      </p:pic>
      <p:pic>
        <p:nvPicPr>
          <p:cNvPr id="1036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1037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1038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3463" y="862013"/>
            <a:ext cx="5113337" cy="1751012"/>
          </a:xfrm>
        </p:spPr>
        <p:txBody>
          <a:bodyPr/>
          <a:lstStyle/>
          <a:p>
            <a:r>
              <a:rPr lang="en-US" dirty="0" err="1" smtClean="0"/>
              <a:t>WebDewey</a:t>
            </a:r>
            <a:r>
              <a:rPr lang="en-US" dirty="0" smtClean="0"/>
              <a:t> Number Building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Life science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89763" cy="1284287"/>
          </a:xfrm>
        </p:spPr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grpSp>
        <p:nvGrpSpPr>
          <p:cNvPr id="3" name="Group 195"/>
          <p:cNvGrpSpPr/>
          <p:nvPr/>
        </p:nvGrpSpPr>
        <p:grpSpPr>
          <a:xfrm>
            <a:off x="352825" y="1598525"/>
            <a:ext cx="8435029" cy="4954675"/>
            <a:chOff x="352825" y="1598525"/>
            <a:chExt cx="8435029" cy="4954675"/>
          </a:xfrm>
        </p:grpSpPr>
        <p:grpSp>
          <p:nvGrpSpPr>
            <p:cNvPr id="4" name="Group 2"/>
            <p:cNvGrpSpPr/>
            <p:nvPr/>
          </p:nvGrpSpPr>
          <p:grpSpPr>
            <a:xfrm>
              <a:off x="1457737" y="2385584"/>
              <a:ext cx="372899" cy="91440"/>
              <a:chOff x="1110723" y="1152473"/>
              <a:chExt cx="372899" cy="91440"/>
            </a:xfrm>
          </p:grpSpPr>
          <p:sp>
            <p:nvSpPr>
              <p:cNvPr id="94" name="Straight Connector 3"/>
              <p:cNvSpPr/>
              <p:nvPr/>
            </p:nvSpPr>
            <p:spPr>
              <a:xfrm>
                <a:off x="1110723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5" name="Straight Connector 4"/>
              <p:cNvSpPr/>
              <p:nvPr/>
            </p:nvSpPr>
            <p:spPr>
              <a:xfrm>
                <a:off x="1287085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352825" y="1905000"/>
              <a:ext cx="1106711" cy="1052607"/>
              <a:chOff x="5811" y="671889"/>
              <a:chExt cx="1106711" cy="105260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3" name="Rectangle 92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Find starting number/span with add instruction, else find base number</a:t>
                </a:r>
                <a:endParaRPr lang="en-US" sz="1200" kern="1200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2708515" y="2385584"/>
              <a:ext cx="372899" cy="91440"/>
              <a:chOff x="2361501" y="1152473"/>
              <a:chExt cx="372899" cy="91440"/>
            </a:xfrm>
          </p:grpSpPr>
          <p:sp>
            <p:nvSpPr>
              <p:cNvPr id="90" name="Straight Connector 7"/>
              <p:cNvSpPr/>
              <p:nvPr/>
            </p:nvSpPr>
            <p:spPr>
              <a:xfrm>
                <a:off x="2361501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1" name="Straight Connector 8"/>
              <p:cNvSpPr/>
              <p:nvPr/>
            </p:nvSpPr>
            <p:spPr>
              <a:xfrm>
                <a:off x="2537863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1863036" y="1905000"/>
              <a:ext cx="847278" cy="1052607"/>
              <a:chOff x="1516022" y="671889"/>
              <a:chExt cx="847278" cy="1052607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9" name="Rectangle 88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Click Start/Add</a:t>
                </a:r>
                <a:endParaRPr lang="en-US" sz="1200" kern="1200" dirty="0"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4592699" y="2385584"/>
              <a:ext cx="378565" cy="91440"/>
              <a:chOff x="4245685" y="1152473"/>
              <a:chExt cx="378565" cy="91440"/>
            </a:xfrm>
          </p:grpSpPr>
          <p:sp>
            <p:nvSpPr>
              <p:cNvPr id="86" name="Straight Connector 11"/>
              <p:cNvSpPr/>
              <p:nvPr/>
            </p:nvSpPr>
            <p:spPr>
              <a:xfrm>
                <a:off x="4245685" y="1152473"/>
                <a:ext cx="378565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206382" y="45720"/>
                    </a:lnTo>
                    <a:lnTo>
                      <a:pt x="206382" y="47141"/>
                    </a:lnTo>
                    <a:lnTo>
                      <a:pt x="378565" y="47141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7" name="Straight Connector 12"/>
              <p:cNvSpPr/>
              <p:nvPr/>
            </p:nvSpPr>
            <p:spPr>
              <a:xfrm>
                <a:off x="4424739" y="1196173"/>
                <a:ext cx="20458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3113814" y="1905000"/>
              <a:ext cx="1480685" cy="1052607"/>
              <a:chOff x="2766800" y="671889"/>
              <a:chExt cx="1480685" cy="105260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5" name="Rectangle 84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System displays notation specified by add instruction or displays Table 1 (in final step)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6756210" y="2385584"/>
              <a:ext cx="367232" cy="91440"/>
              <a:chOff x="6409196" y="1152473"/>
              <a:chExt cx="367232" cy="91440"/>
            </a:xfrm>
          </p:grpSpPr>
          <p:sp>
            <p:nvSpPr>
              <p:cNvPr id="82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3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5003665" y="1906421"/>
              <a:ext cx="1754345" cy="1052607"/>
              <a:chOff x="4656651" y="673310"/>
              <a:chExt cx="1754345" cy="1052607"/>
            </a:xfrm>
          </p:grpSpPr>
          <p:sp>
            <p:nvSpPr>
              <p:cNvPr id="80" name="Flowchart: Decision 79"/>
              <p:cNvSpPr/>
              <p:nvPr/>
            </p:nvSpPr>
            <p:spPr>
              <a:xfrm>
                <a:off x="4656651" y="673310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1" name="Flowchart: Decision 18"/>
              <p:cNvSpPr/>
              <p:nvPr/>
            </p:nvSpPr>
            <p:spPr>
              <a:xfrm>
                <a:off x="5095237" y="936462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Number building complete?</a:t>
                </a:r>
                <a:endParaRPr lang="en-US" sz="12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55843" y="1905000"/>
              <a:ext cx="1478544" cy="1052607"/>
              <a:chOff x="6808829" y="671889"/>
              <a:chExt cx="1478544" cy="1052607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7" name="Rectangle 76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As needed, user navigates to next number/span with add instruction or base number</a:t>
                </a:r>
                <a:endParaRPr lang="en-US" sz="12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06565" y="4067870"/>
              <a:ext cx="372899" cy="91440"/>
              <a:chOff x="959551" y="2608580"/>
              <a:chExt cx="372899" cy="91440"/>
            </a:xfrm>
          </p:grpSpPr>
          <p:sp>
            <p:nvSpPr>
              <p:cNvPr id="74" name="Straight Connector 23"/>
              <p:cNvSpPr/>
              <p:nvPr/>
            </p:nvSpPr>
            <p:spPr>
              <a:xfrm>
                <a:off x="959551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5" name="Straight Connector 24"/>
              <p:cNvSpPr/>
              <p:nvPr/>
            </p:nvSpPr>
            <p:spPr>
              <a:xfrm>
                <a:off x="1135913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2825" y="3587286"/>
              <a:ext cx="955539" cy="1052607"/>
              <a:chOff x="5811" y="2127996"/>
              <a:chExt cx="955539" cy="105260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3" name="Rectangle 72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the number is correct, click Save</a:t>
                </a:r>
                <a:endParaRPr lang="en-US" sz="12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16216" y="4067870"/>
              <a:ext cx="372899" cy="91440"/>
              <a:chOff x="2369202" y="2608580"/>
              <a:chExt cx="372899" cy="91440"/>
            </a:xfrm>
          </p:grpSpPr>
          <p:sp>
            <p:nvSpPr>
              <p:cNvPr id="70" name="Straight Connector 27"/>
              <p:cNvSpPr/>
              <p:nvPr/>
            </p:nvSpPr>
            <p:spPr>
              <a:xfrm>
                <a:off x="2369202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1" name="Straight Connector 28"/>
              <p:cNvSpPr/>
              <p:nvPr/>
            </p:nvSpPr>
            <p:spPr>
              <a:xfrm>
                <a:off x="2545564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1864" y="3587286"/>
              <a:ext cx="1006152" cy="1052607"/>
              <a:chOff x="1364850" y="2127996"/>
              <a:chExt cx="1006152" cy="105260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Rectangle 68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box appears, select user terms </a:t>
                </a:r>
                <a:endParaRPr lang="en-US" sz="12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874061" y="4067870"/>
              <a:ext cx="372899" cy="91440"/>
              <a:chOff x="4527047" y="2608580"/>
              <a:chExt cx="372899" cy="91440"/>
            </a:xfrm>
          </p:grpSpPr>
          <p:sp>
            <p:nvSpPr>
              <p:cNvPr id="66" name="Straight Connector 31"/>
              <p:cNvSpPr/>
              <p:nvPr/>
            </p:nvSpPr>
            <p:spPr>
              <a:xfrm>
                <a:off x="4527047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7" name="Straight Connector 32"/>
              <p:cNvSpPr/>
              <p:nvPr/>
            </p:nvSpPr>
            <p:spPr>
              <a:xfrm>
                <a:off x="4703409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21516" y="3587286"/>
              <a:ext cx="1754345" cy="1052607"/>
              <a:chOff x="2774502" y="2127996"/>
              <a:chExt cx="1754345" cy="1052607"/>
            </a:xfrm>
          </p:grpSpPr>
          <p:sp>
            <p:nvSpPr>
              <p:cNvPr id="64" name="Flowchart: Decision 63"/>
              <p:cNvSpPr/>
              <p:nvPr/>
            </p:nvSpPr>
            <p:spPr>
              <a:xfrm>
                <a:off x="2774502" y="2127996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5" name="Flowchart: Decision 34"/>
              <p:cNvSpPr/>
              <p:nvPr/>
            </p:nvSpPr>
            <p:spPr>
              <a:xfrm>
                <a:off x="3213088" y="2391148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needs to be changed?</a:t>
                </a:r>
                <a:endParaRPr lang="en-US" sz="1200" kern="1200" dirty="0"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5279360" y="3587286"/>
              <a:ext cx="1134657" cy="1052607"/>
              <a:chOff x="4932346" y="2127996"/>
              <a:chExt cx="1134657" cy="1052607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angle 60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Edit term, click Update</a:t>
                </a:r>
                <a:endParaRPr lang="en-US" sz="1200" kern="1200" dirty="0"/>
              </a:p>
            </p:txBody>
          </p:sp>
        </p:grpSp>
        <p:grpSp>
          <p:nvGrpSpPr>
            <p:cNvPr id="20" name="Group 21"/>
            <p:cNvGrpSpPr/>
            <p:nvPr/>
          </p:nvGrpSpPr>
          <p:grpSpPr>
            <a:xfrm>
              <a:off x="6823330" y="3606275"/>
              <a:ext cx="1829483" cy="1052607"/>
              <a:chOff x="6476316" y="2146985"/>
              <a:chExt cx="1829483" cy="1052607"/>
            </a:xfrm>
          </p:grpSpPr>
          <p:sp>
            <p:nvSpPr>
              <p:cNvPr id="56" name="Flowchart: Decision 55"/>
              <p:cNvSpPr/>
              <p:nvPr/>
            </p:nvSpPr>
            <p:spPr>
              <a:xfrm>
                <a:off x="6476316" y="2146985"/>
                <a:ext cx="1829483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Flowchart: Decision 42"/>
              <p:cNvSpPr/>
              <p:nvPr/>
            </p:nvSpPr>
            <p:spPr>
              <a:xfrm>
                <a:off x="6933687" y="2410137"/>
                <a:ext cx="914741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 Additional term needed?</a:t>
                </a:r>
                <a:endParaRPr lang="en-US" sz="1200" kern="1200" dirty="0"/>
              </a:p>
            </p:txBody>
          </p:sp>
        </p:grpSp>
        <p:grpSp>
          <p:nvGrpSpPr>
            <p:cNvPr id="21" name="Group 22"/>
            <p:cNvGrpSpPr/>
            <p:nvPr/>
          </p:nvGrpSpPr>
          <p:grpSpPr>
            <a:xfrm>
              <a:off x="1326266" y="5981176"/>
              <a:ext cx="372899" cy="91440"/>
              <a:chOff x="979252" y="4064686"/>
              <a:chExt cx="372899" cy="91440"/>
            </a:xfrm>
          </p:grpSpPr>
          <p:sp>
            <p:nvSpPr>
              <p:cNvPr id="54" name="Straight Connector 43"/>
              <p:cNvSpPr/>
              <p:nvPr/>
            </p:nvSpPr>
            <p:spPr>
              <a:xfrm>
                <a:off x="9792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Straight Connector 44"/>
              <p:cNvSpPr/>
              <p:nvPr/>
            </p:nvSpPr>
            <p:spPr>
              <a:xfrm>
                <a:off x="11556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2" name="Group 23"/>
            <p:cNvGrpSpPr/>
            <p:nvPr/>
          </p:nvGrpSpPr>
          <p:grpSpPr>
            <a:xfrm>
              <a:off x="352825" y="5500593"/>
              <a:ext cx="975240" cy="1052607"/>
              <a:chOff x="5811" y="3584103"/>
              <a:chExt cx="975240" cy="10526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3" name="Rectangle 52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Create additional term, click Add</a:t>
                </a:r>
                <a:endParaRPr lang="en-US" sz="1200" kern="1200" dirty="0"/>
              </a:p>
            </p:txBody>
          </p:sp>
        </p:grpSp>
        <p:grpSp>
          <p:nvGrpSpPr>
            <p:cNvPr id="23" name="Group 24"/>
            <p:cNvGrpSpPr/>
            <p:nvPr/>
          </p:nvGrpSpPr>
          <p:grpSpPr>
            <a:xfrm>
              <a:off x="2504081" y="5981176"/>
              <a:ext cx="372899" cy="91440"/>
              <a:chOff x="2157067" y="4064686"/>
              <a:chExt cx="372899" cy="91440"/>
            </a:xfrm>
          </p:grpSpPr>
          <p:sp>
            <p:nvSpPr>
              <p:cNvPr id="50" name="Straight Connector 47"/>
              <p:cNvSpPr/>
              <p:nvPr/>
            </p:nvSpPr>
            <p:spPr>
              <a:xfrm>
                <a:off x="2157067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Straight Connector 48"/>
              <p:cNvSpPr/>
              <p:nvPr/>
            </p:nvSpPr>
            <p:spPr>
              <a:xfrm>
                <a:off x="2333429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4" name="Group 25"/>
            <p:cNvGrpSpPr/>
            <p:nvPr/>
          </p:nvGrpSpPr>
          <p:grpSpPr>
            <a:xfrm>
              <a:off x="1731565" y="5500593"/>
              <a:ext cx="774315" cy="1052607"/>
              <a:chOff x="1384551" y="3584103"/>
              <a:chExt cx="774315" cy="105260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ectangle 48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Select term to set as caption</a:t>
                </a:r>
                <a:endParaRPr lang="en-US" sz="1200" kern="1200" dirty="0"/>
              </a:p>
            </p:txBody>
          </p:sp>
        </p:grpSp>
        <p:grpSp>
          <p:nvGrpSpPr>
            <p:cNvPr id="25" name="Group 26"/>
            <p:cNvGrpSpPr/>
            <p:nvPr/>
          </p:nvGrpSpPr>
          <p:grpSpPr>
            <a:xfrm>
              <a:off x="3923223" y="5981176"/>
              <a:ext cx="372899" cy="91440"/>
              <a:chOff x="3576209" y="4064686"/>
              <a:chExt cx="372899" cy="91440"/>
            </a:xfrm>
          </p:grpSpPr>
          <p:sp>
            <p:nvSpPr>
              <p:cNvPr id="46" name="Straight Connector 51"/>
              <p:cNvSpPr/>
              <p:nvPr/>
            </p:nvSpPr>
            <p:spPr>
              <a:xfrm>
                <a:off x="357620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7" name="Straight Connector 52"/>
              <p:cNvSpPr/>
              <p:nvPr/>
            </p:nvSpPr>
            <p:spPr>
              <a:xfrm>
                <a:off x="3752572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6" name="Group 27"/>
            <p:cNvGrpSpPr/>
            <p:nvPr/>
          </p:nvGrpSpPr>
          <p:grpSpPr>
            <a:xfrm>
              <a:off x="2909380" y="5500593"/>
              <a:ext cx="1015643" cy="1052607"/>
              <a:chOff x="2562366" y="3584103"/>
              <a:chExt cx="1015643" cy="105260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Rectangle 44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Save as institutional or personal visibility</a:t>
                </a:r>
              </a:p>
            </p:txBody>
          </p:sp>
        </p:grpSp>
        <p:grpSp>
          <p:nvGrpSpPr>
            <p:cNvPr id="27" name="Group 28"/>
            <p:cNvGrpSpPr/>
            <p:nvPr/>
          </p:nvGrpSpPr>
          <p:grpSpPr>
            <a:xfrm>
              <a:off x="5271666" y="5981176"/>
              <a:ext cx="372899" cy="91440"/>
              <a:chOff x="4924652" y="4064686"/>
              <a:chExt cx="372899" cy="91440"/>
            </a:xfrm>
          </p:grpSpPr>
          <p:sp>
            <p:nvSpPr>
              <p:cNvPr id="42" name="Straight Connector 55"/>
              <p:cNvSpPr/>
              <p:nvPr/>
            </p:nvSpPr>
            <p:spPr>
              <a:xfrm>
                <a:off x="49246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Straight Connector 56"/>
              <p:cNvSpPr/>
              <p:nvPr/>
            </p:nvSpPr>
            <p:spPr>
              <a:xfrm>
                <a:off x="51010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328523" y="5500593"/>
              <a:ext cx="944943" cy="1052607"/>
              <a:chOff x="3981509" y="3584103"/>
              <a:chExt cx="944943" cy="105260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ctangle 40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presence in the hierarchy</a:t>
                </a:r>
              </a:p>
            </p:txBody>
          </p:sp>
        </p:grpSp>
        <p:grpSp>
          <p:nvGrpSpPr>
            <p:cNvPr id="29" name="Group 30"/>
            <p:cNvGrpSpPr/>
            <p:nvPr/>
          </p:nvGrpSpPr>
          <p:grpSpPr>
            <a:xfrm>
              <a:off x="6725053" y="5981176"/>
              <a:ext cx="372899" cy="91440"/>
              <a:chOff x="6378039" y="4064686"/>
              <a:chExt cx="372899" cy="91440"/>
            </a:xfrm>
          </p:grpSpPr>
          <p:sp>
            <p:nvSpPr>
              <p:cNvPr id="38" name="Straight Connector 59"/>
              <p:cNvSpPr/>
              <p:nvPr/>
            </p:nvSpPr>
            <p:spPr>
              <a:xfrm>
                <a:off x="637803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Straight Connector 60"/>
              <p:cNvSpPr/>
              <p:nvPr/>
            </p:nvSpPr>
            <p:spPr>
              <a:xfrm>
                <a:off x="6554401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30" name="Group 31"/>
            <p:cNvGrpSpPr/>
            <p:nvPr/>
          </p:nvGrpSpPr>
          <p:grpSpPr>
            <a:xfrm>
              <a:off x="5676965" y="5500593"/>
              <a:ext cx="1049887" cy="1052607"/>
              <a:chOff x="5329951" y="3584103"/>
              <a:chExt cx="1049887" cy="105260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Contribute to Dewey Editors (optional)</a:t>
                </a:r>
              </a:p>
            </p:txBody>
          </p:sp>
        </p:grpSp>
        <p:grpSp>
          <p:nvGrpSpPr>
            <p:cNvPr id="31" name="Group 32"/>
            <p:cNvGrpSpPr/>
            <p:nvPr/>
          </p:nvGrpSpPr>
          <p:grpSpPr>
            <a:xfrm>
              <a:off x="7130353" y="5500593"/>
              <a:ext cx="1443352" cy="1052607"/>
              <a:chOff x="6783339" y="3584103"/>
              <a:chExt cx="1443352" cy="1052607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Rectangle 34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If not contributed to Dewey Editors, new number visible only to institution or person </a:t>
                </a:r>
              </a:p>
            </p:txBody>
          </p:sp>
        </p:grpSp>
        <p:grpSp>
          <p:nvGrpSpPr>
            <p:cNvPr id="32" name="Group 95"/>
            <p:cNvGrpSpPr/>
            <p:nvPr/>
          </p:nvGrpSpPr>
          <p:grpSpPr>
            <a:xfrm>
              <a:off x="6431357" y="4087384"/>
              <a:ext cx="367232" cy="91440"/>
              <a:chOff x="6409196" y="1152473"/>
              <a:chExt cx="367232" cy="91440"/>
            </a:xfrm>
          </p:grpSpPr>
          <p:sp>
            <p:nvSpPr>
              <p:cNvPr id="97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8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cxnSp>
          <p:nvCxnSpPr>
            <p:cNvPr id="100" name="Straight Connector 99"/>
            <p:cNvCxnSpPr>
              <a:stCxn id="80" idx="2"/>
            </p:cNvCxnSpPr>
            <p:nvPr/>
          </p:nvCxnSpPr>
          <p:spPr>
            <a:xfrm flipH="1">
              <a:off x="5877093" y="2959028"/>
              <a:ext cx="3745" cy="320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845219" y="3276600"/>
              <a:ext cx="5029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73" idx="0"/>
            </p:cNvCxnSpPr>
            <p:nvPr/>
          </p:nvCxnSpPr>
          <p:spPr>
            <a:xfrm>
              <a:off x="845219" y="3276600"/>
              <a:ext cx="0" cy="318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277109" y="1598525"/>
              <a:ext cx="6945" cy="2974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272085" y="1600200"/>
              <a:ext cx="6497934" cy="3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8770019" y="1600200"/>
              <a:ext cx="2241" cy="822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77" idx="3"/>
            </p:cNvCxnSpPr>
            <p:nvPr/>
          </p:nvCxnSpPr>
          <p:spPr>
            <a:xfrm flipV="1">
              <a:off x="8634387" y="2429435"/>
              <a:ext cx="144597" cy="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64" idx="2"/>
            </p:cNvCxnSpPr>
            <p:nvPr/>
          </p:nvCxnSpPr>
          <p:spPr>
            <a:xfrm flipH="1">
              <a:off x="3997994" y="4639893"/>
              <a:ext cx="695" cy="2750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3997994" y="4914900"/>
              <a:ext cx="2793499" cy="9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6788819" y="4133850"/>
              <a:ext cx="0" cy="78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6" idx="2"/>
            </p:cNvCxnSpPr>
            <p:nvPr/>
          </p:nvCxnSpPr>
          <p:spPr>
            <a:xfrm>
              <a:off x="7738072" y="4658882"/>
              <a:ext cx="773" cy="458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51157" y="5111338"/>
              <a:ext cx="6890621" cy="10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>
              <a:endCxn id="53" idx="0"/>
            </p:cNvCxnSpPr>
            <p:nvPr/>
          </p:nvCxnSpPr>
          <p:spPr>
            <a:xfrm>
              <a:off x="856236" y="5110908"/>
              <a:ext cx="0" cy="385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8783679" y="4126697"/>
              <a:ext cx="4175" cy="1178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8653377" y="4129517"/>
              <a:ext cx="130302" cy="5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418185" y="5299953"/>
              <a:ext cx="5369668" cy="4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endCxn id="45" idx="0"/>
            </p:cNvCxnSpPr>
            <p:nvPr/>
          </p:nvCxnSpPr>
          <p:spPr>
            <a:xfrm>
              <a:off x="3413321" y="5295089"/>
              <a:ext cx="3881" cy="205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7056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486400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800600" y="3810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9624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3152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8458200" y="419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</a:t>
            </a:r>
            <a:r>
              <a:rPr lang="en-US" dirty="0" smtClean="0"/>
              <a:t>584.72168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Rare and endangered orchids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53217"/>
              </p:ext>
            </p:extLst>
          </p:nvPr>
        </p:nvGraphicFramePr>
        <p:xfrm>
          <a:off x="720725" y="2534920"/>
          <a:ext cx="7737475" cy="2021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74875"/>
                <a:gridCol w="762000"/>
                <a:gridCol w="1447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584.72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584.72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Orchidaceae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583-588:1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584.91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General topics of</a:t>
                      </a:r>
                      <a:r>
                        <a:rPr lang="en-US" baseline="0" dirty="0" smtClean="0"/>
                        <a:t> natural history of plants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581.68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584.4168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 and endangered plants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</a:t>
            </a:r>
            <a:r>
              <a:rPr lang="en-US" dirty="0" smtClean="0"/>
              <a:t>584.72168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Rare and endangered orchids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896" y="2152650"/>
            <a:ext cx="7284208" cy="35623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597.96156</a:t>
            </a:r>
            <a:br>
              <a:rPr lang="en-US" dirty="0" smtClean="0"/>
            </a:br>
            <a:r>
              <a:rPr lang="en-US" dirty="0" smtClean="0"/>
              <a:t>Reproductive behavior of snakes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534920"/>
          <a:ext cx="7737475" cy="2021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74875"/>
                <a:gridCol w="762000"/>
                <a:gridCol w="1447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597.96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597.96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Serpentes</a:t>
                      </a:r>
                      <a:r>
                        <a:rPr lang="en-US" dirty="0" smtClean="0"/>
                        <a:t> (Snakes)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592-599:1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597.961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General topics of natural history of animals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591.56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597.96156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 relating to life cycle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597.96156</a:t>
            </a:r>
            <a:br>
              <a:rPr lang="en-US" dirty="0" smtClean="0"/>
            </a:br>
            <a:r>
              <a:rPr lang="en-US" dirty="0" smtClean="0"/>
              <a:t>Reproductive behavior of snakes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419" y="2108740"/>
            <a:ext cx="7777163" cy="353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571.99917 </a:t>
            </a:r>
            <a:br>
              <a:rPr lang="en-US" dirty="0" smtClean="0"/>
            </a:br>
            <a:r>
              <a:rPr lang="en-US" dirty="0" smtClean="0"/>
              <a:t>Parasitic diseases in fish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677160"/>
          <a:ext cx="7737475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74875"/>
                <a:gridCol w="762000"/>
                <a:gridCol w="17526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571.999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571.999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Parasitic diseases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571.5-571.9:1-2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571.999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/>
                        <a:t>Specific kinds of organisms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571.11-571.19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571.9991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Specific kinds of animals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571.99917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/>
                        <a:t>Cold-blooded vertebrates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building 571.99917 </a:t>
            </a:r>
            <a:br>
              <a:rPr lang="en-US" dirty="0" smtClean="0"/>
            </a:br>
            <a:r>
              <a:rPr lang="en-US" dirty="0" smtClean="0"/>
              <a:t>Parasitic diseases in fish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766" y="1524000"/>
            <a:ext cx="7560469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lc_light_orange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3615</TotalTime>
  <Words>285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Trebuchet MS</vt:lpstr>
      <vt:lpstr>oclc_light_orange</vt:lpstr>
      <vt:lpstr>WebDewey Number Building  Life science examples</vt:lpstr>
      <vt:lpstr>Overall workflow</vt:lpstr>
      <vt:lpstr>Process of building 584.72168 Rare and endangered orchids</vt:lpstr>
      <vt:lpstr>Results of process of building 584.72168 Rare and endangered orchids</vt:lpstr>
      <vt:lpstr>Process of building 597.96156 Reproductive behavior of snakes</vt:lpstr>
      <vt:lpstr>Results of process of building 597.96156 Reproductive behavior of snakes</vt:lpstr>
      <vt:lpstr>Process of building 571.99917  Parasitic diseases in fish</vt:lpstr>
      <vt:lpstr>Result of building 571.99917  Parasitic diseases in fish</vt:lpstr>
    </vt:vector>
  </TitlesOfParts>
  <Company>OCLC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Dewey Number Building</dc:title>
  <dc:creator>Libbie Crawford</dc:creator>
  <cp:lastModifiedBy>Green,Rebecca</cp:lastModifiedBy>
  <cp:revision>259</cp:revision>
  <dcterms:created xsi:type="dcterms:W3CDTF">2012-10-09T18:58:28Z</dcterms:created>
  <dcterms:modified xsi:type="dcterms:W3CDTF">2016-11-21T18:15:53Z</dcterms:modified>
</cp:coreProperties>
</file>