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381" r:id="rId2"/>
    <p:sldId id="447" r:id="rId3"/>
    <p:sldId id="384" r:id="rId4"/>
    <p:sldId id="385" r:id="rId5"/>
    <p:sldId id="390" r:id="rId6"/>
    <p:sldId id="391" r:id="rId7"/>
    <p:sldId id="388" r:id="rId8"/>
    <p:sldId id="402" r:id="rId9"/>
    <p:sldId id="389" r:id="rId10"/>
    <p:sldId id="386" r:id="rId11"/>
    <p:sldId id="387" r:id="rId12"/>
    <p:sldId id="392" r:id="rId13"/>
    <p:sldId id="393" r:id="rId14"/>
    <p:sldId id="396" r:id="rId15"/>
    <p:sldId id="397" r:id="rId16"/>
    <p:sldId id="403" r:id="rId17"/>
    <p:sldId id="404" r:id="rId18"/>
    <p:sldId id="40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9B42"/>
    <a:srgbClr val="FF5437"/>
    <a:srgbClr val="0000A6"/>
    <a:srgbClr val="1A3BA6"/>
    <a:srgbClr val="1833A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1316DE-EEA3-4B6D-9973-26278DF95695}" type="datetimeFigureOut">
              <a:rPr lang="en-US" smtClean="0"/>
              <a:pPr/>
              <a:t>11/5/2012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5D09B1-B4FD-4672-A98F-5F2B2B4D541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82857E-9EF4-4134-AD2C-28540DB8F6DB}" type="datetimeFigureOut">
              <a:rPr lang="en-US" smtClean="0"/>
              <a:pPr/>
              <a:t>11/5/2012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EEDC25-C18D-4479-93CD-2B659FACF3E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7EEDC25-C18D-4479-93CD-2B659FACF3E9}"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7EEDC25-C18D-4479-93CD-2B659FACF3E9}"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53" name="Rectangle 9"/>
          <p:cNvSpPr>
            <a:spLocks noChangeArrowheads="1"/>
          </p:cNvSpPr>
          <p:nvPr/>
        </p:nvSpPr>
        <p:spPr bwMode="auto">
          <a:xfrm>
            <a:off x="0" y="0"/>
            <a:ext cx="9144000" cy="2859088"/>
          </a:xfrm>
          <a:prstGeom prst="rect">
            <a:avLst/>
          </a:prstGeom>
          <a:gradFill rotWithShape="1">
            <a:gsLst>
              <a:gs pos="0">
                <a:srgbClr val="C74A1B"/>
              </a:gs>
              <a:gs pos="100000">
                <a:srgbClr val="FF7600"/>
              </a:gs>
            </a:gsLst>
            <a:lin ang="5400000" scaled="1"/>
          </a:gradFill>
          <a:ln w="9525">
            <a:noFill/>
            <a:miter lim="800000"/>
            <a:headEnd/>
            <a:tailEnd/>
          </a:ln>
          <a:effectLst/>
        </p:spPr>
        <p:txBody>
          <a:bodyPr wrap="none" anchor="ctr"/>
          <a:lstStyle/>
          <a:p>
            <a:endParaRPr lang="en-US"/>
          </a:p>
        </p:txBody>
      </p:sp>
      <p:sp>
        <p:nvSpPr>
          <p:cNvPr id="6158" name="Oval 14"/>
          <p:cNvSpPr>
            <a:spLocks noChangeArrowheads="1"/>
          </p:cNvSpPr>
          <p:nvPr/>
        </p:nvSpPr>
        <p:spPr bwMode="auto">
          <a:xfrm>
            <a:off x="5711825" y="-279400"/>
            <a:ext cx="2425700" cy="2425700"/>
          </a:xfrm>
          <a:prstGeom prst="ellipse">
            <a:avLst/>
          </a:prstGeom>
          <a:solidFill>
            <a:schemeClr val="bg1">
              <a:alpha val="7001"/>
            </a:schemeClr>
          </a:solidFill>
          <a:ln w="9525">
            <a:noFill/>
            <a:round/>
            <a:headEnd/>
            <a:tailEnd/>
          </a:ln>
          <a:effectLst/>
        </p:spPr>
        <p:txBody>
          <a:bodyPr wrap="none" anchor="ctr"/>
          <a:lstStyle/>
          <a:p>
            <a:endParaRPr lang="en-US"/>
          </a:p>
        </p:txBody>
      </p:sp>
      <p:sp>
        <p:nvSpPr>
          <p:cNvPr id="6159" name="Oval 15"/>
          <p:cNvSpPr>
            <a:spLocks noChangeArrowheads="1"/>
          </p:cNvSpPr>
          <p:nvPr/>
        </p:nvSpPr>
        <p:spPr bwMode="auto">
          <a:xfrm>
            <a:off x="7567613" y="719138"/>
            <a:ext cx="1711325" cy="1711325"/>
          </a:xfrm>
          <a:prstGeom prst="ellipse">
            <a:avLst/>
          </a:prstGeom>
          <a:solidFill>
            <a:schemeClr val="bg1">
              <a:alpha val="14999"/>
            </a:schemeClr>
          </a:solidFill>
          <a:ln w="9525">
            <a:noFill/>
            <a:round/>
            <a:headEnd/>
            <a:tailEnd/>
          </a:ln>
          <a:effectLst/>
        </p:spPr>
        <p:txBody>
          <a:bodyPr wrap="none" anchor="ctr"/>
          <a:lstStyle/>
          <a:p>
            <a:endParaRPr lang="en-US"/>
          </a:p>
        </p:txBody>
      </p:sp>
      <p:sp>
        <p:nvSpPr>
          <p:cNvPr id="6160" name="Oval 16"/>
          <p:cNvSpPr>
            <a:spLocks noChangeArrowheads="1"/>
          </p:cNvSpPr>
          <p:nvPr/>
        </p:nvSpPr>
        <p:spPr bwMode="auto">
          <a:xfrm>
            <a:off x="6997700" y="1860550"/>
            <a:ext cx="1139825" cy="1139825"/>
          </a:xfrm>
          <a:prstGeom prst="ellipse">
            <a:avLst/>
          </a:prstGeom>
          <a:solidFill>
            <a:schemeClr val="bg1">
              <a:alpha val="20000"/>
            </a:schemeClr>
          </a:solidFill>
          <a:ln w="9525">
            <a:noFill/>
            <a:round/>
            <a:headEnd/>
            <a:tailEnd/>
          </a:ln>
          <a:effectLst/>
        </p:spPr>
        <p:txBody>
          <a:bodyPr wrap="none" anchor="ctr"/>
          <a:lstStyle/>
          <a:p>
            <a:endParaRPr lang="en-US"/>
          </a:p>
        </p:txBody>
      </p:sp>
      <p:sp>
        <p:nvSpPr>
          <p:cNvPr id="6146" name="Rectangle 2"/>
          <p:cNvSpPr>
            <a:spLocks noGrp="1" noChangeArrowheads="1"/>
          </p:cNvSpPr>
          <p:nvPr>
            <p:ph type="ctrTitle"/>
          </p:nvPr>
        </p:nvSpPr>
        <p:spPr>
          <a:xfrm>
            <a:off x="3573463" y="862013"/>
            <a:ext cx="4808537" cy="1751012"/>
          </a:xfrm>
        </p:spPr>
        <p:txBody>
          <a:bodyPr lIns="0" rIns="0" anchor="b"/>
          <a:lstStyle>
            <a:lvl1pPr>
              <a:defRPr sz="3000"/>
            </a:lvl1pPr>
          </a:lstStyle>
          <a:p>
            <a:r>
              <a:rPr lang="en-US" smtClean="0"/>
              <a:t>Click to edit Master title style</a:t>
            </a:r>
            <a:endParaRPr lang="en-US"/>
          </a:p>
        </p:txBody>
      </p:sp>
      <p:sp>
        <p:nvSpPr>
          <p:cNvPr id="6147" name="Rectangle 3"/>
          <p:cNvSpPr>
            <a:spLocks noGrp="1" noChangeArrowheads="1"/>
          </p:cNvSpPr>
          <p:nvPr>
            <p:ph type="subTitle" idx="1"/>
          </p:nvPr>
        </p:nvSpPr>
        <p:spPr>
          <a:xfrm>
            <a:off x="3573463" y="3352800"/>
            <a:ext cx="4198937" cy="1930400"/>
          </a:xfrm>
        </p:spPr>
        <p:txBody>
          <a:bodyPr tIns="45720" bIns="45720"/>
          <a:lstStyle>
            <a:lvl1pPr marL="0" indent="12700">
              <a:spcBef>
                <a:spcPct val="0"/>
              </a:spcBef>
              <a:defRPr/>
            </a:lvl1pPr>
          </a:lstStyle>
          <a:p>
            <a:r>
              <a:rPr lang="en-US" smtClean="0"/>
              <a:t>Click to edit Master subtitle style</a:t>
            </a:r>
            <a:endParaRPr lang="en-US"/>
          </a:p>
        </p:txBody>
      </p:sp>
      <p:pic>
        <p:nvPicPr>
          <p:cNvPr id="6157" name="Picture 13" descr="logo with tag"/>
          <p:cNvPicPr>
            <a:picLocks noChangeAspect="1" noChangeArrowheads="1"/>
          </p:cNvPicPr>
          <p:nvPr/>
        </p:nvPicPr>
        <p:blipFill>
          <a:blip r:embed="rId2" cstate="print"/>
          <a:srcRect/>
          <a:stretch>
            <a:fillRect/>
          </a:stretch>
        </p:blipFill>
        <p:spPr bwMode="auto">
          <a:xfrm>
            <a:off x="3244850" y="5570538"/>
            <a:ext cx="3138488" cy="854075"/>
          </a:xfrm>
          <a:prstGeom prst="rect">
            <a:avLst/>
          </a:prstGeom>
          <a:noFill/>
          <a:ln w="9525">
            <a:noFill/>
            <a:miter lim="800000"/>
            <a:headEnd/>
            <a:tailEnd/>
          </a:ln>
        </p:spPr>
      </p:pic>
      <p:pic>
        <p:nvPicPr>
          <p:cNvPr id="6161" name="Picture 17" descr="lite border top"/>
          <p:cNvPicPr>
            <a:picLocks noChangeAspect="1" noChangeArrowheads="1"/>
          </p:cNvPicPr>
          <p:nvPr/>
        </p:nvPicPr>
        <p:blipFill>
          <a:blip r:embed="rId3" cstate="print"/>
          <a:srcRect/>
          <a:stretch>
            <a:fillRect/>
          </a:stretch>
        </p:blipFill>
        <p:spPr bwMode="auto">
          <a:xfrm>
            <a:off x="0" y="0"/>
            <a:ext cx="9144000" cy="142875"/>
          </a:xfrm>
          <a:prstGeom prst="rect">
            <a:avLst/>
          </a:prstGeom>
          <a:noFill/>
        </p:spPr>
      </p:pic>
      <p:pic>
        <p:nvPicPr>
          <p:cNvPr id="6162" name="Picture 18" descr="lite border bottom"/>
          <p:cNvPicPr>
            <a:picLocks noChangeAspect="1" noChangeArrowheads="1"/>
          </p:cNvPicPr>
          <p:nvPr/>
        </p:nvPicPr>
        <p:blipFill>
          <a:blip r:embed="rId4" cstate="print"/>
          <a:srcRect/>
          <a:stretch>
            <a:fillRect/>
          </a:stretch>
        </p:blipFill>
        <p:spPr bwMode="auto">
          <a:xfrm>
            <a:off x="0" y="6715125"/>
            <a:ext cx="9144000" cy="142875"/>
          </a:xfrm>
          <a:prstGeom prst="rect">
            <a:avLst/>
          </a:prstGeom>
          <a:noFill/>
        </p:spPr>
      </p:pic>
      <p:pic>
        <p:nvPicPr>
          <p:cNvPr id="6163" name="Picture 19" descr="lite border left"/>
          <p:cNvPicPr>
            <a:picLocks noChangeAspect="1" noChangeArrowheads="1"/>
          </p:cNvPicPr>
          <p:nvPr/>
        </p:nvPicPr>
        <p:blipFill>
          <a:blip r:embed="rId5" cstate="print"/>
          <a:srcRect/>
          <a:stretch>
            <a:fillRect/>
          </a:stretch>
        </p:blipFill>
        <p:spPr bwMode="auto">
          <a:xfrm>
            <a:off x="0" y="0"/>
            <a:ext cx="446088" cy="6858000"/>
          </a:xfrm>
          <a:prstGeom prst="rect">
            <a:avLst/>
          </a:prstGeom>
          <a:noFill/>
        </p:spPr>
      </p:pic>
      <p:pic>
        <p:nvPicPr>
          <p:cNvPr id="6164" name="Picture 20" descr="lite border right"/>
          <p:cNvPicPr>
            <a:picLocks noChangeAspect="1" noChangeArrowheads="1"/>
          </p:cNvPicPr>
          <p:nvPr/>
        </p:nvPicPr>
        <p:blipFill>
          <a:blip r:embed="rId6" cstate="print"/>
          <a:srcRect/>
          <a:stretch>
            <a:fillRect/>
          </a:stretch>
        </p:blipFill>
        <p:spPr bwMode="auto">
          <a:xfrm>
            <a:off x="8697913" y="0"/>
            <a:ext cx="446087" cy="685800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26200" y="147638"/>
            <a:ext cx="1997075" cy="59912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4975" y="147638"/>
            <a:ext cx="5838825" cy="5991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20725" y="1936750"/>
            <a:ext cx="3775075" cy="420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36750"/>
            <a:ext cx="3775075" cy="420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0"/>
            <a:ext cx="9144000" cy="1431925"/>
          </a:xfrm>
          <a:prstGeom prst="rect">
            <a:avLst/>
          </a:prstGeom>
          <a:gradFill rotWithShape="1">
            <a:gsLst>
              <a:gs pos="0">
                <a:srgbClr val="C74A1B"/>
              </a:gs>
              <a:gs pos="100000">
                <a:srgbClr val="FF7600"/>
              </a:gs>
            </a:gsLst>
            <a:lin ang="5400000" scaled="1"/>
          </a:gradFill>
          <a:ln w="9525">
            <a:noFill/>
            <a:miter lim="800000"/>
            <a:headEnd/>
            <a:tailEnd/>
          </a:ln>
          <a:effectLst/>
        </p:spPr>
        <p:txBody>
          <a:bodyPr wrap="none" anchor="ctr"/>
          <a:lstStyle/>
          <a:p>
            <a:endParaRPr lang="en-US"/>
          </a:p>
        </p:txBody>
      </p:sp>
      <p:sp>
        <p:nvSpPr>
          <p:cNvPr id="1026" name="Rectangle 2"/>
          <p:cNvSpPr>
            <a:spLocks noGrp="1" noChangeArrowheads="1"/>
          </p:cNvSpPr>
          <p:nvPr>
            <p:ph type="title"/>
          </p:nvPr>
        </p:nvSpPr>
        <p:spPr bwMode="auto">
          <a:xfrm>
            <a:off x="434975" y="147638"/>
            <a:ext cx="6989763" cy="1284287"/>
          </a:xfrm>
          <a:prstGeom prst="rect">
            <a:avLst/>
          </a:prstGeom>
          <a:noFill/>
          <a:ln w="9525">
            <a:noFill/>
            <a:miter lim="800000"/>
            <a:headEnd/>
            <a:tailEnd/>
          </a:ln>
          <a:effectLst>
            <a:outerShdw dist="35921" dir="2700000" algn="ctr" rotWithShape="0">
              <a:srgbClr val="C74A1B"/>
            </a:outerShdw>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20725" y="1936750"/>
            <a:ext cx="7702550" cy="420211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4" name="Picture 10" descr="logo white small"/>
          <p:cNvPicPr>
            <a:picLocks noChangeAspect="1" noChangeArrowheads="1"/>
          </p:cNvPicPr>
          <p:nvPr/>
        </p:nvPicPr>
        <p:blipFill>
          <a:blip r:embed="rId13" cstate="print"/>
          <a:srcRect/>
          <a:stretch>
            <a:fillRect/>
          </a:stretch>
        </p:blipFill>
        <p:spPr bwMode="auto">
          <a:xfrm>
            <a:off x="7686675" y="628650"/>
            <a:ext cx="996950" cy="374650"/>
          </a:xfrm>
          <a:prstGeom prst="rect">
            <a:avLst/>
          </a:prstGeom>
          <a:noFill/>
          <a:ln w="9525">
            <a:noFill/>
            <a:miter lim="800000"/>
            <a:headEnd/>
            <a:tailEnd/>
          </a:ln>
        </p:spPr>
      </p:pic>
      <p:pic>
        <p:nvPicPr>
          <p:cNvPr id="1035" name="Picture 11" descr="lite border top"/>
          <p:cNvPicPr>
            <a:picLocks noChangeAspect="1" noChangeArrowheads="1"/>
          </p:cNvPicPr>
          <p:nvPr/>
        </p:nvPicPr>
        <p:blipFill>
          <a:blip r:embed="rId14" cstate="print"/>
          <a:srcRect/>
          <a:stretch>
            <a:fillRect/>
          </a:stretch>
        </p:blipFill>
        <p:spPr bwMode="auto">
          <a:xfrm>
            <a:off x="0" y="0"/>
            <a:ext cx="9144000" cy="142875"/>
          </a:xfrm>
          <a:prstGeom prst="rect">
            <a:avLst/>
          </a:prstGeom>
          <a:noFill/>
          <a:effectLst/>
        </p:spPr>
      </p:pic>
      <p:pic>
        <p:nvPicPr>
          <p:cNvPr id="1036" name="Picture 12" descr="lite border bottom"/>
          <p:cNvPicPr>
            <a:picLocks noChangeAspect="1" noChangeArrowheads="1"/>
          </p:cNvPicPr>
          <p:nvPr/>
        </p:nvPicPr>
        <p:blipFill>
          <a:blip r:embed="rId15" cstate="print"/>
          <a:srcRect/>
          <a:stretch>
            <a:fillRect/>
          </a:stretch>
        </p:blipFill>
        <p:spPr bwMode="auto">
          <a:xfrm>
            <a:off x="0" y="6715125"/>
            <a:ext cx="9144000" cy="142875"/>
          </a:xfrm>
          <a:prstGeom prst="rect">
            <a:avLst/>
          </a:prstGeom>
          <a:noFill/>
        </p:spPr>
      </p:pic>
      <p:pic>
        <p:nvPicPr>
          <p:cNvPr id="1037" name="Picture 13" descr="lite border left"/>
          <p:cNvPicPr>
            <a:picLocks noChangeAspect="1" noChangeArrowheads="1"/>
          </p:cNvPicPr>
          <p:nvPr/>
        </p:nvPicPr>
        <p:blipFill>
          <a:blip r:embed="rId16" cstate="print"/>
          <a:srcRect/>
          <a:stretch>
            <a:fillRect/>
          </a:stretch>
        </p:blipFill>
        <p:spPr bwMode="auto">
          <a:xfrm>
            <a:off x="0" y="0"/>
            <a:ext cx="446088" cy="6858000"/>
          </a:xfrm>
          <a:prstGeom prst="rect">
            <a:avLst/>
          </a:prstGeom>
          <a:noFill/>
        </p:spPr>
      </p:pic>
      <p:pic>
        <p:nvPicPr>
          <p:cNvPr id="1038" name="Picture 14" descr="lite border right"/>
          <p:cNvPicPr>
            <a:picLocks noChangeAspect="1" noChangeArrowheads="1"/>
          </p:cNvPicPr>
          <p:nvPr/>
        </p:nvPicPr>
        <p:blipFill>
          <a:blip r:embed="rId17" cstate="print"/>
          <a:srcRect/>
          <a:stretch>
            <a:fillRect/>
          </a:stretch>
        </p:blipFill>
        <p:spPr bwMode="auto">
          <a:xfrm>
            <a:off x="8697913" y="0"/>
            <a:ext cx="446087" cy="6858000"/>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2500" b="1">
          <a:solidFill>
            <a:schemeClr val="bg1"/>
          </a:solidFill>
          <a:latin typeface="+mj-lt"/>
          <a:ea typeface="+mj-ea"/>
          <a:cs typeface="+mj-cs"/>
        </a:defRPr>
      </a:lvl1pPr>
      <a:lvl2pPr algn="l" rtl="0" eaLnBrk="1" fontAlgn="base" hangingPunct="1">
        <a:spcBef>
          <a:spcPct val="0"/>
        </a:spcBef>
        <a:spcAft>
          <a:spcPct val="0"/>
        </a:spcAft>
        <a:defRPr sz="2500" b="1">
          <a:solidFill>
            <a:schemeClr val="bg1"/>
          </a:solidFill>
          <a:latin typeface="Trebuchet MS" pitchFamily="34" charset="0"/>
        </a:defRPr>
      </a:lvl2pPr>
      <a:lvl3pPr algn="l" rtl="0" eaLnBrk="1" fontAlgn="base" hangingPunct="1">
        <a:spcBef>
          <a:spcPct val="0"/>
        </a:spcBef>
        <a:spcAft>
          <a:spcPct val="0"/>
        </a:spcAft>
        <a:defRPr sz="2500" b="1">
          <a:solidFill>
            <a:schemeClr val="bg1"/>
          </a:solidFill>
          <a:latin typeface="Trebuchet MS" pitchFamily="34" charset="0"/>
        </a:defRPr>
      </a:lvl3pPr>
      <a:lvl4pPr algn="l" rtl="0" eaLnBrk="1" fontAlgn="base" hangingPunct="1">
        <a:spcBef>
          <a:spcPct val="0"/>
        </a:spcBef>
        <a:spcAft>
          <a:spcPct val="0"/>
        </a:spcAft>
        <a:defRPr sz="2500" b="1">
          <a:solidFill>
            <a:schemeClr val="bg1"/>
          </a:solidFill>
          <a:latin typeface="Trebuchet MS" pitchFamily="34" charset="0"/>
        </a:defRPr>
      </a:lvl4pPr>
      <a:lvl5pPr algn="l" rtl="0" eaLnBrk="1" fontAlgn="base" hangingPunct="1">
        <a:spcBef>
          <a:spcPct val="0"/>
        </a:spcBef>
        <a:spcAft>
          <a:spcPct val="0"/>
        </a:spcAft>
        <a:defRPr sz="2500" b="1">
          <a:solidFill>
            <a:schemeClr val="bg1"/>
          </a:solidFill>
          <a:latin typeface="Trebuchet MS" pitchFamily="34" charset="0"/>
        </a:defRPr>
      </a:lvl5pPr>
      <a:lvl6pPr marL="457200" algn="l" rtl="0" eaLnBrk="1" fontAlgn="base" hangingPunct="1">
        <a:spcBef>
          <a:spcPct val="0"/>
        </a:spcBef>
        <a:spcAft>
          <a:spcPct val="0"/>
        </a:spcAft>
        <a:defRPr sz="2500" b="1">
          <a:solidFill>
            <a:schemeClr val="bg1"/>
          </a:solidFill>
          <a:latin typeface="Trebuchet MS" pitchFamily="34" charset="0"/>
        </a:defRPr>
      </a:lvl6pPr>
      <a:lvl7pPr marL="914400" algn="l" rtl="0" eaLnBrk="1" fontAlgn="base" hangingPunct="1">
        <a:spcBef>
          <a:spcPct val="0"/>
        </a:spcBef>
        <a:spcAft>
          <a:spcPct val="0"/>
        </a:spcAft>
        <a:defRPr sz="2500" b="1">
          <a:solidFill>
            <a:schemeClr val="bg1"/>
          </a:solidFill>
          <a:latin typeface="Trebuchet MS" pitchFamily="34" charset="0"/>
        </a:defRPr>
      </a:lvl7pPr>
      <a:lvl8pPr marL="1371600" algn="l" rtl="0" eaLnBrk="1" fontAlgn="base" hangingPunct="1">
        <a:spcBef>
          <a:spcPct val="0"/>
        </a:spcBef>
        <a:spcAft>
          <a:spcPct val="0"/>
        </a:spcAft>
        <a:defRPr sz="2500" b="1">
          <a:solidFill>
            <a:schemeClr val="bg1"/>
          </a:solidFill>
          <a:latin typeface="Trebuchet MS" pitchFamily="34" charset="0"/>
        </a:defRPr>
      </a:lvl8pPr>
      <a:lvl9pPr marL="1828800" algn="l" rtl="0" eaLnBrk="1" fontAlgn="base" hangingPunct="1">
        <a:spcBef>
          <a:spcPct val="0"/>
        </a:spcBef>
        <a:spcAft>
          <a:spcPct val="0"/>
        </a:spcAft>
        <a:defRPr sz="2500" b="1">
          <a:solidFill>
            <a:schemeClr val="bg1"/>
          </a:solidFill>
          <a:latin typeface="Trebuchet MS" pitchFamily="34" charset="0"/>
        </a:defRPr>
      </a:lvl9pPr>
    </p:titleStyle>
    <p:bodyStyle>
      <a:lvl1pPr marL="238125" indent="-225425" algn="l" rtl="0" eaLnBrk="1" fontAlgn="base" hangingPunct="1">
        <a:lnSpc>
          <a:spcPct val="120000"/>
        </a:lnSpc>
        <a:spcBef>
          <a:spcPct val="50000"/>
        </a:spcBef>
        <a:spcAft>
          <a:spcPct val="0"/>
        </a:spcAft>
        <a:buClr>
          <a:srgbClr val="FF7600"/>
        </a:buClr>
        <a:defRPr sz="2100" b="1">
          <a:solidFill>
            <a:schemeClr val="tx1"/>
          </a:solidFill>
          <a:latin typeface="+mn-lt"/>
          <a:ea typeface="+mn-ea"/>
          <a:cs typeface="+mn-cs"/>
        </a:defRPr>
      </a:lvl1pPr>
      <a:lvl2pPr marL="692150" indent="-222250" algn="l" rtl="0" eaLnBrk="1" fontAlgn="base" hangingPunct="1">
        <a:lnSpc>
          <a:spcPct val="120000"/>
        </a:lnSpc>
        <a:spcBef>
          <a:spcPct val="50000"/>
        </a:spcBef>
        <a:spcAft>
          <a:spcPct val="0"/>
        </a:spcAft>
        <a:buClr>
          <a:srgbClr val="FF7600"/>
        </a:buClr>
        <a:buChar char="•"/>
        <a:defRPr sz="1900" b="1">
          <a:solidFill>
            <a:schemeClr val="tx1"/>
          </a:solidFill>
          <a:latin typeface="+mn-lt"/>
        </a:defRPr>
      </a:lvl2pPr>
      <a:lvl3pPr marL="1150938" indent="-223838" algn="l" rtl="0" eaLnBrk="1" fontAlgn="base" hangingPunct="1">
        <a:lnSpc>
          <a:spcPct val="120000"/>
        </a:lnSpc>
        <a:spcBef>
          <a:spcPct val="50000"/>
        </a:spcBef>
        <a:spcAft>
          <a:spcPct val="0"/>
        </a:spcAft>
        <a:buClr>
          <a:srgbClr val="FF7600"/>
        </a:buClr>
        <a:buChar char="•"/>
        <a:defRPr sz="1700" b="1">
          <a:solidFill>
            <a:schemeClr val="tx1"/>
          </a:solidFill>
          <a:latin typeface="+mn-lt"/>
        </a:defRPr>
      </a:lvl3pPr>
      <a:lvl4pPr marL="1608138" indent="-223838" algn="l" rtl="0" eaLnBrk="1" fontAlgn="base" hangingPunct="1">
        <a:lnSpc>
          <a:spcPct val="120000"/>
        </a:lnSpc>
        <a:spcBef>
          <a:spcPct val="50000"/>
        </a:spcBef>
        <a:spcAft>
          <a:spcPct val="0"/>
        </a:spcAft>
        <a:buClr>
          <a:srgbClr val="FF7600"/>
        </a:buClr>
        <a:buChar char="•"/>
        <a:defRPr sz="1500" b="1">
          <a:solidFill>
            <a:schemeClr val="tx1"/>
          </a:solidFill>
          <a:latin typeface="+mn-lt"/>
        </a:defRPr>
      </a:lvl4pPr>
      <a:lvl5pPr marL="20637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5pPr>
      <a:lvl6pPr marL="25209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6pPr>
      <a:lvl7pPr marL="29781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7pPr>
      <a:lvl8pPr marL="34353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8pPr>
      <a:lvl9pPr marL="3892550" indent="-222250" algn="l" rtl="0" eaLnBrk="1" fontAlgn="base" hangingPunct="1">
        <a:lnSpc>
          <a:spcPct val="120000"/>
        </a:lnSpc>
        <a:spcBef>
          <a:spcPct val="50000"/>
        </a:spcBef>
        <a:spcAft>
          <a:spcPct val="0"/>
        </a:spcAft>
        <a:buClr>
          <a:srgbClr val="FF7600"/>
        </a:buClr>
        <a:buChar char="•"/>
        <a:defRPr sz="13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76600" y="862013"/>
            <a:ext cx="5562600" cy="1751012"/>
          </a:xfrm>
        </p:spPr>
        <p:txBody>
          <a:bodyPr/>
          <a:lstStyle/>
          <a:p>
            <a:r>
              <a:rPr lang="en-US" dirty="0" err="1" smtClean="0"/>
              <a:t>WebDewey</a:t>
            </a:r>
            <a:r>
              <a:rPr lang="en-US" dirty="0" smtClean="0"/>
              <a:t> Number Building</a:t>
            </a:r>
            <a:br>
              <a:rPr lang="en-US" dirty="0" smtClean="0"/>
            </a:br>
            <a:r>
              <a:rPr lang="en-US" dirty="0" smtClean="0"/>
              <a:t/>
            </a:r>
            <a:br>
              <a:rPr lang="en-US" dirty="0" smtClean="0"/>
            </a:br>
            <a:r>
              <a:rPr lang="en-US" dirty="0" smtClean="0"/>
              <a:t>Standard subdivision examples</a:t>
            </a:r>
            <a:endParaRPr lang="en-US" dirty="0"/>
          </a:p>
        </p:txBody>
      </p:sp>
      <p:sp>
        <p:nvSpPr>
          <p:cNvPr id="3" name="Subtitle 2"/>
          <p:cNvSpPr>
            <a:spLocks noGrp="1"/>
          </p:cNvSpPr>
          <p:nvPr>
            <p:ph type="subTitle" idx="1"/>
          </p:nvPr>
        </p:nvSpPr>
        <p:spPr>
          <a:xfrm>
            <a:off x="3276600" y="3352800"/>
            <a:ext cx="4310893" cy="1930400"/>
          </a:xfrm>
        </p:spPr>
        <p:txBody>
          <a:bodyPr/>
          <a:lstStyle/>
          <a:p>
            <a:r>
              <a:rPr lang="en-US" dirty="0" smtClean="0"/>
              <a:t>November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332.75086202</a:t>
            </a:r>
            <a:br>
              <a:rPr lang="en-US" dirty="0" smtClean="0"/>
            </a:br>
            <a:r>
              <a:rPr lang="en-US" dirty="0" smtClean="0"/>
              <a:t>Bankruptcy statistics by socioeconomic levels</a:t>
            </a:r>
            <a:endParaRPr lang="en-US" dirty="0"/>
          </a:p>
        </p:txBody>
      </p:sp>
      <p:graphicFrame>
        <p:nvGraphicFramePr>
          <p:cNvPr id="4" name="Content Placeholder 3"/>
          <p:cNvGraphicFramePr>
            <a:graphicFrameLocks noGrp="1"/>
          </p:cNvGraphicFramePr>
          <p:nvPr>
            <p:ph idx="1"/>
          </p:nvPr>
        </p:nvGraphicFramePr>
        <p:xfrm>
          <a:off x="627063" y="2362200"/>
          <a:ext cx="7889875" cy="2021840"/>
        </p:xfrm>
        <a:graphic>
          <a:graphicData uri="http://schemas.openxmlformats.org/drawingml/2006/table">
            <a:tbl>
              <a:tblPr firstRow="1" bandRow="1">
                <a:tableStyleId>{B301B821-A1FF-4177-AEE7-76D212191A09}</a:tableStyleId>
              </a:tblPr>
              <a:tblGrid>
                <a:gridCol w="2140012"/>
                <a:gridCol w="777009"/>
                <a:gridCol w="1631718"/>
                <a:gridCol w="3341136"/>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a:t>
                      </a:r>
                    </a:p>
                    <a:p>
                      <a:pPr algn="ctr"/>
                      <a:r>
                        <a:rPr lang="en-US" dirty="0" smtClean="0">
                          <a:solidFill>
                            <a:schemeClr val="accent2"/>
                          </a:solidFill>
                        </a:rPr>
                        <a:t>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332.75</a:t>
                      </a:r>
                      <a:endParaRPr lang="en-US" dirty="0"/>
                    </a:p>
                  </a:txBody>
                  <a:tcPr/>
                </a:tc>
                <a:tc>
                  <a:txBody>
                    <a:bodyPr/>
                    <a:lstStyle/>
                    <a:p>
                      <a:pPr algn="ctr"/>
                      <a:r>
                        <a:rPr lang="en-US" dirty="0" smtClean="0"/>
                        <a:t>Start</a:t>
                      </a:r>
                      <a:endParaRPr lang="en-US" dirty="0"/>
                    </a:p>
                  </a:txBody>
                  <a:tcPr/>
                </a:tc>
                <a:tc>
                  <a:txBody>
                    <a:bodyPr/>
                    <a:lstStyle/>
                    <a:p>
                      <a:r>
                        <a:rPr lang="en-US" dirty="0" smtClean="0"/>
                        <a:t>332.75</a:t>
                      </a:r>
                      <a:endParaRPr lang="en-US" dirty="0"/>
                    </a:p>
                  </a:txBody>
                  <a:tcPr/>
                </a:tc>
                <a:tc>
                  <a:txBody>
                    <a:bodyPr/>
                    <a:lstStyle/>
                    <a:p>
                      <a:r>
                        <a:rPr lang="en-US" dirty="0" smtClean="0"/>
                        <a:t>Insolvency</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T1—0862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332.750862</a:t>
                      </a:r>
                    </a:p>
                  </a:txBody>
                  <a:tcPr/>
                </a:tc>
                <a:tc>
                  <a:txBody>
                    <a:bodyPr/>
                    <a:lstStyle/>
                    <a:p>
                      <a:r>
                        <a:rPr lang="en-US" dirty="0" smtClean="0"/>
                        <a:t>People by social and economic levels</a:t>
                      </a:r>
                      <a:endParaRPr lang="en-US" b="0" dirty="0" smtClean="0"/>
                    </a:p>
                  </a:txBody>
                  <a:tcPr/>
                </a:tc>
              </a:tr>
              <a:tr h="370840">
                <a:tc>
                  <a:txBody>
                    <a:bodyPr/>
                    <a:lstStyle/>
                    <a:p>
                      <a:r>
                        <a:rPr lang="en-US" dirty="0" smtClean="0"/>
                        <a:t>T1—08:02</a:t>
                      </a:r>
                    </a:p>
                  </a:txBody>
                  <a:tcPr/>
                </a:tc>
                <a:tc>
                  <a:txBody>
                    <a:bodyPr/>
                    <a:lstStyle/>
                    <a:p>
                      <a:pPr algn="ct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332.75086202</a:t>
                      </a:r>
                    </a:p>
                  </a:txBody>
                  <a:tcPr/>
                </a:tc>
                <a:tc>
                  <a:txBody>
                    <a:bodyPr/>
                    <a:lstStyle/>
                    <a:p>
                      <a:r>
                        <a:rPr lang="en-US" dirty="0" smtClean="0"/>
                        <a:t>Statistics . . .</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process of building 332.75086202</a:t>
            </a:r>
            <a:br>
              <a:rPr lang="en-US" dirty="0" smtClean="0"/>
            </a:br>
            <a:r>
              <a:rPr lang="en-US" dirty="0" smtClean="0"/>
              <a:t>Bankruptcy statistics by socioeconomic levels</a:t>
            </a:r>
            <a:endParaRPr lang="en-US" dirty="0"/>
          </a:p>
        </p:txBody>
      </p:sp>
      <p:pic>
        <p:nvPicPr>
          <p:cNvPr id="2050" name="Picture 2"/>
          <p:cNvPicPr>
            <a:picLocks noChangeAspect="1" noChangeArrowheads="1"/>
          </p:cNvPicPr>
          <p:nvPr/>
        </p:nvPicPr>
        <p:blipFill>
          <a:blip r:embed="rId3" cstate="print"/>
          <a:srcRect/>
          <a:stretch>
            <a:fillRect/>
          </a:stretch>
        </p:blipFill>
        <p:spPr bwMode="auto">
          <a:xfrm>
            <a:off x="450056" y="2662238"/>
            <a:ext cx="8243888" cy="1721486"/>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153.940003</a:t>
            </a:r>
            <a:br>
              <a:rPr lang="en-US" dirty="0" smtClean="0"/>
            </a:br>
            <a:r>
              <a:rPr lang="en-US" dirty="0" smtClean="0"/>
              <a:t>Encyclopedia of aptitude testing</a:t>
            </a:r>
            <a:endParaRPr lang="en-US" dirty="0"/>
          </a:p>
        </p:txBody>
      </p:sp>
      <p:graphicFrame>
        <p:nvGraphicFramePr>
          <p:cNvPr id="4" name="Content Placeholder 3"/>
          <p:cNvGraphicFramePr>
            <a:graphicFrameLocks noGrp="1"/>
          </p:cNvGraphicFramePr>
          <p:nvPr>
            <p:ph idx="1"/>
          </p:nvPr>
        </p:nvGraphicFramePr>
        <p:xfrm>
          <a:off x="720725" y="2209800"/>
          <a:ext cx="7737474" cy="1651000"/>
        </p:xfrm>
        <a:graphic>
          <a:graphicData uri="http://schemas.openxmlformats.org/drawingml/2006/table">
            <a:tbl>
              <a:tblPr firstRow="1" bandRow="1">
                <a:tableStyleId>{B301B821-A1FF-4177-AEE7-76D212191A09}</a:tableStyleId>
              </a:tblPr>
              <a:tblGrid>
                <a:gridCol w="2098675"/>
                <a:gridCol w="762000"/>
                <a:gridCol w="1371600"/>
                <a:gridCol w="3505199"/>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153.94</a:t>
                      </a:r>
                      <a:endParaRPr lang="en-US" dirty="0"/>
                    </a:p>
                  </a:txBody>
                  <a:tcPr/>
                </a:tc>
                <a:tc>
                  <a:txBody>
                    <a:bodyPr/>
                    <a:lstStyle/>
                    <a:p>
                      <a:pPr algn="ctr"/>
                      <a:r>
                        <a:rPr lang="en-US" dirty="0" smtClean="0"/>
                        <a:t>Start</a:t>
                      </a:r>
                      <a:endParaRPr lang="en-US" dirty="0"/>
                    </a:p>
                  </a:txBody>
                  <a:tcPr/>
                </a:tc>
                <a:tc>
                  <a:txBody>
                    <a:bodyPr/>
                    <a:lstStyle/>
                    <a:p>
                      <a:r>
                        <a:rPr lang="en-US" dirty="0" smtClean="0"/>
                        <a:t>153.94</a:t>
                      </a:r>
                      <a:endParaRPr lang="en-US" dirty="0"/>
                    </a:p>
                  </a:txBody>
                  <a:tcPr/>
                </a:tc>
                <a:tc>
                  <a:txBody>
                    <a:bodyPr/>
                    <a:lstStyle/>
                    <a:p>
                      <a:r>
                        <a:rPr lang="en-US" dirty="0" smtClean="0"/>
                        <a:t>Aptitude tests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T1—03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153.940003</a:t>
                      </a:r>
                    </a:p>
                  </a:txBody>
                  <a:tcPr/>
                </a:tc>
                <a:tc>
                  <a:txBody>
                    <a:bodyPr/>
                    <a:lstStyle/>
                    <a:p>
                      <a:r>
                        <a:rPr lang="en-US" dirty="0" smtClean="0"/>
                        <a:t>Dictionaries, encyclopedias, concordances</a:t>
                      </a:r>
                      <a:endParaRPr lang="en-US" b="0" dirty="0" smtClean="0"/>
                    </a:p>
                  </a:txBody>
                  <a:tcPr/>
                </a:tc>
              </a:tr>
            </a:tbl>
          </a:graphicData>
        </a:graphic>
      </p:graphicFrame>
      <p:sp>
        <p:nvSpPr>
          <p:cNvPr id="5" name="TextBox 4"/>
          <p:cNvSpPr txBox="1"/>
          <p:nvPr/>
        </p:nvSpPr>
        <p:spPr>
          <a:xfrm>
            <a:off x="647700" y="4253805"/>
            <a:ext cx="7848600" cy="1384995"/>
          </a:xfrm>
          <a:prstGeom prst="rect">
            <a:avLst/>
          </a:prstGeom>
          <a:noFill/>
        </p:spPr>
        <p:txBody>
          <a:bodyPr wrap="square" rtlCol="0">
            <a:spAutoFit/>
          </a:bodyPr>
          <a:lstStyle/>
          <a:p>
            <a:pPr>
              <a:spcBef>
                <a:spcPts val="1200"/>
              </a:spcBef>
            </a:pPr>
            <a:r>
              <a:rPr lang="en-US" sz="2100" b="1" dirty="0" smtClean="0"/>
              <a:t>Note:  As seen in this example, the number building engine responds to the presence of schedule numbers indicating that standard subdivisions are on more than 1 zero (in this case, 153.940001-153.940009 Standard subdivisions).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process of building 153.940003</a:t>
            </a:r>
            <a:br>
              <a:rPr lang="en-US" dirty="0" smtClean="0"/>
            </a:br>
            <a:r>
              <a:rPr lang="en-US" dirty="0" smtClean="0"/>
              <a:t>Encyclopedia of aptitude testing</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688031" y="2362200"/>
            <a:ext cx="7767938" cy="1585912"/>
          </a:xfrm>
          <a:prstGeom prst="rect">
            <a:avLst/>
          </a:prstGeom>
          <a:noFill/>
          <a:ln w="9525">
            <a:noFill/>
            <a:miter lim="800000"/>
            <a:headEnd/>
            <a:tailEnd/>
          </a:ln>
        </p:spPr>
      </p:pic>
      <p:sp>
        <p:nvSpPr>
          <p:cNvPr id="4" name="TextBox 3"/>
          <p:cNvSpPr txBox="1"/>
          <p:nvPr/>
        </p:nvSpPr>
        <p:spPr>
          <a:xfrm>
            <a:off x="762000" y="4405312"/>
            <a:ext cx="7620000" cy="1384995"/>
          </a:xfrm>
          <a:prstGeom prst="rect">
            <a:avLst/>
          </a:prstGeom>
          <a:noFill/>
        </p:spPr>
        <p:txBody>
          <a:bodyPr wrap="square" rtlCol="0">
            <a:spAutoFit/>
          </a:bodyPr>
          <a:lstStyle/>
          <a:p>
            <a:r>
              <a:rPr lang="en-US" sz="2100" b="1" dirty="0" smtClean="0"/>
              <a:t>Note:  The number building engine does not yet respond to the presence of internal add table notation indicating that standard subdivisions are on more than 1 zero, as will be seen in the next example.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657.861009 (1)</a:t>
            </a:r>
            <a:br>
              <a:rPr lang="en-US" dirty="0" smtClean="0"/>
            </a:br>
            <a:r>
              <a:rPr lang="en-US" dirty="0" smtClean="0"/>
              <a:t>History of accounting for labor unions</a:t>
            </a:r>
            <a:endParaRPr lang="en-US" dirty="0"/>
          </a:p>
        </p:txBody>
      </p:sp>
      <p:graphicFrame>
        <p:nvGraphicFramePr>
          <p:cNvPr id="4" name="Content Placeholder 3"/>
          <p:cNvGraphicFramePr>
            <a:graphicFrameLocks noGrp="1"/>
          </p:cNvGraphicFramePr>
          <p:nvPr>
            <p:ph idx="1"/>
          </p:nvPr>
        </p:nvGraphicFramePr>
        <p:xfrm>
          <a:off x="720725" y="1600200"/>
          <a:ext cx="7737474" cy="2763520"/>
        </p:xfrm>
        <a:graphic>
          <a:graphicData uri="http://schemas.openxmlformats.org/drawingml/2006/table">
            <a:tbl>
              <a:tblPr firstRow="1" bandRow="1">
                <a:tableStyleId>{B301B821-A1FF-4177-AEE7-76D212191A09}</a:tableStyleId>
              </a:tblPr>
              <a:tblGrid>
                <a:gridCol w="2098675"/>
                <a:gridCol w="762000"/>
                <a:gridCol w="1371600"/>
                <a:gridCol w="3505199"/>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657.861</a:t>
                      </a:r>
                      <a:endParaRPr lang="en-US" dirty="0"/>
                    </a:p>
                  </a:txBody>
                  <a:tcPr/>
                </a:tc>
                <a:tc>
                  <a:txBody>
                    <a:bodyPr/>
                    <a:lstStyle/>
                    <a:p>
                      <a:pPr algn="ctr"/>
                      <a:r>
                        <a:rPr lang="en-US" dirty="0" smtClean="0"/>
                        <a:t>Start</a:t>
                      </a:r>
                      <a:endParaRPr lang="en-US" dirty="0"/>
                    </a:p>
                  </a:txBody>
                  <a:tcPr/>
                </a:tc>
                <a:tc>
                  <a:txBody>
                    <a:bodyPr/>
                    <a:lstStyle/>
                    <a:p>
                      <a:r>
                        <a:rPr lang="en-US" dirty="0" smtClean="0"/>
                        <a:t>657.861</a:t>
                      </a:r>
                      <a:endParaRPr lang="en-US" dirty="0"/>
                    </a:p>
                  </a:txBody>
                  <a:tcPr/>
                </a:tc>
                <a:tc>
                  <a:txBody>
                    <a:bodyPr/>
                    <a:lstStyle/>
                    <a:p>
                      <a:r>
                        <a:rPr lang="en-US" dirty="0" smtClean="0"/>
                        <a:t>(Accounting for) </a:t>
                      </a:r>
                      <a:r>
                        <a:rPr lang="en-US" baseline="0" dirty="0" smtClean="0"/>
                        <a:t>Labor unions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657.8:001-009</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657.861</a:t>
                      </a:r>
                    </a:p>
                  </a:txBody>
                  <a:tcPr/>
                </a:tc>
                <a:tc>
                  <a:txBody>
                    <a:bodyPr/>
                    <a:lstStyle/>
                    <a:p>
                      <a:r>
                        <a:rPr lang="en-US" dirty="0" smtClean="0"/>
                        <a:t>Standard subdivisions</a:t>
                      </a:r>
                      <a:endParaRPr lang="en-US" b="0" dirty="0" smtClean="0"/>
                    </a:p>
                  </a:txBody>
                  <a:tcPr/>
                </a:tc>
              </a:tr>
              <a:tr h="370840">
                <a:tc>
                  <a:txBody>
                    <a:bodyPr/>
                    <a:lstStyle/>
                    <a:p>
                      <a:r>
                        <a:rPr lang="en-US" dirty="0" smtClean="0"/>
                        <a:t>T1—09 </a:t>
                      </a:r>
                    </a:p>
                  </a:txBody>
                  <a:tcPr/>
                </a:tc>
                <a:tc>
                  <a:txBody>
                    <a:bodyPr/>
                    <a:lstStyle/>
                    <a:p>
                      <a:pPr algn="ct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657.86109</a:t>
                      </a:r>
                    </a:p>
                  </a:txBody>
                  <a:tcPr/>
                </a:tc>
                <a:tc>
                  <a:txBody>
                    <a:bodyPr/>
                    <a:lstStyle/>
                    <a:p>
                      <a:r>
                        <a:rPr lang="en-US" dirty="0" smtClean="0"/>
                        <a:t>History, . . .</a:t>
                      </a:r>
                      <a:endParaRPr lang="en-US" dirty="0"/>
                    </a:p>
                  </a:txBody>
                  <a:tcPr/>
                </a:tc>
              </a:tr>
              <a:tr h="370840">
                <a:tc>
                  <a:txBody>
                    <a:bodyPr/>
                    <a:lstStyle/>
                    <a:p>
                      <a:endParaRPr lang="en-US" dirty="0" smtClean="0"/>
                    </a:p>
                  </a:txBody>
                  <a:tcPr/>
                </a:tc>
                <a:tc>
                  <a:txBody>
                    <a:bodyPr/>
                    <a:lstStyle/>
                    <a:p>
                      <a:pPr algn="ctr"/>
                      <a:r>
                        <a:rPr lang="en-US" dirty="0" smtClean="0"/>
                        <a:t>Edit Local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r>
              <a:tr h="370840">
                <a:tc>
                  <a:txBody>
                    <a:bodyPr/>
                    <a:lstStyle/>
                    <a:p>
                      <a:endParaRPr lang="en-US" dirty="0" smtClean="0"/>
                    </a:p>
                  </a:txBody>
                  <a:tcPr/>
                </a:tc>
                <a:tc>
                  <a:txBody>
                    <a:bodyPr/>
                    <a:lstStyle/>
                    <a:p>
                      <a:pPr algn="ctr"/>
                      <a:r>
                        <a:rPr lang="en-US" dirty="0" smtClean="0"/>
                        <a:t>.</a:t>
                      </a:r>
                      <a:r>
                        <a:rPr lang="en-US" baseline="0" dirty="0" smtClean="0"/>
                        <a:t> . .</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endParaRPr lang="en-US" dirty="0"/>
                    </a:p>
                  </a:txBody>
                  <a:tcPr/>
                </a:tc>
              </a:tr>
            </a:tbl>
          </a:graphicData>
        </a:graphic>
      </p:graphicFrame>
      <p:sp>
        <p:nvSpPr>
          <p:cNvPr id="6" name="TextBox 5"/>
          <p:cNvSpPr txBox="1"/>
          <p:nvPr/>
        </p:nvSpPr>
        <p:spPr>
          <a:xfrm>
            <a:off x="762000" y="4535054"/>
            <a:ext cx="7467600" cy="2031325"/>
          </a:xfrm>
          <a:prstGeom prst="rect">
            <a:avLst/>
          </a:prstGeom>
          <a:noFill/>
        </p:spPr>
        <p:txBody>
          <a:bodyPr wrap="square" rtlCol="0">
            <a:spAutoFit/>
          </a:bodyPr>
          <a:lstStyle/>
          <a:p>
            <a:r>
              <a:rPr lang="en-US" sz="2100" b="1" dirty="0" smtClean="0"/>
              <a:t>Note:  Add instruction at 657.861 (“add as instructed under 657.8”) and standard subdivisions entry in internal add table under 657.8 should lead to the building of 657.861009.  Since the result here does not take into account that standard subdivisions are on two zeros, we need to click Edit Local to fix the number.</a:t>
            </a:r>
            <a:endParaRPr lang="en-US" sz="21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657.861009 (2)</a:t>
            </a:r>
            <a:br>
              <a:rPr lang="en-US" dirty="0" smtClean="0"/>
            </a:br>
            <a:r>
              <a:rPr lang="en-US" dirty="0" smtClean="0"/>
              <a:t>History of accounting for labor unions</a:t>
            </a:r>
            <a:endParaRPr lang="en-US" dirty="0"/>
          </a:p>
        </p:txBody>
      </p:sp>
      <p:pic>
        <p:nvPicPr>
          <p:cNvPr id="6146" name="Picture 2"/>
          <p:cNvPicPr>
            <a:picLocks noChangeAspect="1" noChangeArrowheads="1"/>
          </p:cNvPicPr>
          <p:nvPr/>
        </p:nvPicPr>
        <p:blipFill>
          <a:blip r:embed="rId3" cstate="print"/>
          <a:srcRect/>
          <a:stretch>
            <a:fillRect/>
          </a:stretch>
        </p:blipFill>
        <p:spPr bwMode="auto">
          <a:xfrm>
            <a:off x="576263" y="2529845"/>
            <a:ext cx="7991475" cy="3108955"/>
          </a:xfrm>
          <a:prstGeom prst="rect">
            <a:avLst/>
          </a:prstGeom>
          <a:noFill/>
          <a:ln w="9525">
            <a:noFill/>
            <a:miter lim="800000"/>
            <a:headEnd/>
            <a:tailEnd/>
          </a:ln>
        </p:spPr>
      </p:pic>
      <p:sp>
        <p:nvSpPr>
          <p:cNvPr id="4" name="TextBox 3"/>
          <p:cNvSpPr txBox="1"/>
          <p:nvPr/>
        </p:nvSpPr>
        <p:spPr>
          <a:xfrm>
            <a:off x="609600" y="1981200"/>
            <a:ext cx="6934200" cy="415498"/>
          </a:xfrm>
          <a:prstGeom prst="rect">
            <a:avLst/>
          </a:prstGeom>
          <a:noFill/>
        </p:spPr>
        <p:txBody>
          <a:bodyPr wrap="square" rtlCol="0">
            <a:spAutoFit/>
          </a:bodyPr>
          <a:lstStyle/>
          <a:p>
            <a:r>
              <a:rPr lang="en-US" sz="2100" b="1" dirty="0" smtClean="0"/>
              <a:t>Interim results (before clicking Edit Local):</a:t>
            </a:r>
            <a:endParaRPr lang="en-US" sz="21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657.861009 (3)</a:t>
            </a:r>
            <a:br>
              <a:rPr lang="en-US" dirty="0" smtClean="0"/>
            </a:br>
            <a:r>
              <a:rPr lang="en-US" dirty="0" smtClean="0"/>
              <a:t>History of accounting for labor unions</a:t>
            </a:r>
            <a:endParaRPr lang="en-US" dirty="0"/>
          </a:p>
        </p:txBody>
      </p:sp>
      <p:pic>
        <p:nvPicPr>
          <p:cNvPr id="7170" name="Picture 2"/>
          <p:cNvPicPr>
            <a:picLocks noGrp="1" noChangeAspect="1" noChangeArrowheads="1"/>
          </p:cNvPicPr>
          <p:nvPr>
            <p:ph idx="1"/>
          </p:nvPr>
        </p:nvPicPr>
        <p:blipFill>
          <a:blip r:embed="rId2" cstate="print"/>
          <a:srcRect/>
          <a:stretch>
            <a:fillRect/>
          </a:stretch>
        </p:blipFill>
        <p:spPr bwMode="auto">
          <a:xfrm>
            <a:off x="1095375" y="2699302"/>
            <a:ext cx="6953250" cy="3930098"/>
          </a:xfrm>
          <a:prstGeom prst="rect">
            <a:avLst/>
          </a:prstGeom>
          <a:noFill/>
          <a:ln w="9525">
            <a:noFill/>
            <a:miter lim="800000"/>
            <a:headEnd/>
            <a:tailEnd/>
          </a:ln>
        </p:spPr>
      </p:pic>
      <p:sp>
        <p:nvSpPr>
          <p:cNvPr id="5" name="TextBox 4"/>
          <p:cNvSpPr txBox="1"/>
          <p:nvPr/>
        </p:nvSpPr>
        <p:spPr>
          <a:xfrm>
            <a:off x="685800" y="1524000"/>
            <a:ext cx="7772400" cy="1061829"/>
          </a:xfrm>
          <a:prstGeom prst="rect">
            <a:avLst/>
          </a:prstGeom>
          <a:noFill/>
        </p:spPr>
        <p:txBody>
          <a:bodyPr wrap="square" rtlCol="0">
            <a:spAutoFit/>
          </a:bodyPr>
          <a:lstStyle/>
          <a:p>
            <a:r>
              <a:rPr lang="en-US" sz="2100" b="1" dirty="0" smtClean="0"/>
              <a:t>After clicking Edit Local, user is alerted that proceeding with number building will result in a number that cannot be validated or contributed.  If you wish to proceed, click OK.</a:t>
            </a:r>
            <a:endParaRPr lang="en-US" sz="21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657.861009 (4)</a:t>
            </a:r>
            <a:br>
              <a:rPr lang="en-US" dirty="0" smtClean="0"/>
            </a:br>
            <a:r>
              <a:rPr lang="en-US" dirty="0" smtClean="0"/>
              <a:t>History of accounting for labor unions</a:t>
            </a:r>
            <a:endParaRPr lang="en-US" dirty="0"/>
          </a:p>
        </p:txBody>
      </p:sp>
      <p:sp>
        <p:nvSpPr>
          <p:cNvPr id="3" name="Content Placeholder 2"/>
          <p:cNvSpPr>
            <a:spLocks noGrp="1"/>
          </p:cNvSpPr>
          <p:nvPr>
            <p:ph idx="1"/>
          </p:nvPr>
        </p:nvSpPr>
        <p:spPr>
          <a:xfrm>
            <a:off x="495300" y="1600201"/>
            <a:ext cx="8153400" cy="1676400"/>
          </a:xfrm>
        </p:spPr>
        <p:txBody>
          <a:bodyPr/>
          <a:lstStyle/>
          <a:p>
            <a:pPr marL="0" indent="12700">
              <a:lnSpc>
                <a:spcPct val="110000"/>
              </a:lnSpc>
            </a:pPr>
            <a:r>
              <a:rPr lang="en-US" dirty="0" smtClean="0"/>
              <a:t>User is presented with ability to add more zeros before and/or after Add local notation.  We want 1 extra zero before the 09 portion of T1—09, so we click the 1-zero-(0) radio button in the “Add zeros before this number” line and then Click OK.</a:t>
            </a:r>
            <a:endParaRPr lang="en-US" dirty="0"/>
          </a:p>
        </p:txBody>
      </p:sp>
      <p:pic>
        <p:nvPicPr>
          <p:cNvPr id="8195" name="Picture 3"/>
          <p:cNvPicPr>
            <a:picLocks noChangeAspect="1" noChangeArrowheads="1"/>
          </p:cNvPicPr>
          <p:nvPr/>
        </p:nvPicPr>
        <p:blipFill>
          <a:blip r:embed="rId2" cstate="print"/>
          <a:srcRect/>
          <a:stretch>
            <a:fillRect/>
          </a:stretch>
        </p:blipFill>
        <p:spPr bwMode="auto">
          <a:xfrm>
            <a:off x="990600" y="3276600"/>
            <a:ext cx="7286625" cy="3200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process of building 657.861009 with Edit Local</a:t>
            </a:r>
            <a:br>
              <a:rPr lang="en-US" dirty="0" smtClean="0"/>
            </a:br>
            <a:r>
              <a:rPr lang="en-US" dirty="0" smtClean="0"/>
              <a:t>History of accounting for labor unions</a:t>
            </a:r>
            <a:endParaRPr lang="en-US" dirty="0"/>
          </a:p>
        </p:txBody>
      </p:sp>
      <p:pic>
        <p:nvPicPr>
          <p:cNvPr id="9218" name="Picture 2"/>
          <p:cNvPicPr>
            <a:picLocks noChangeAspect="1" noChangeArrowheads="1"/>
          </p:cNvPicPr>
          <p:nvPr/>
        </p:nvPicPr>
        <p:blipFill>
          <a:blip r:embed="rId2" cstate="print"/>
          <a:srcRect/>
          <a:stretch>
            <a:fillRect/>
          </a:stretch>
        </p:blipFill>
        <p:spPr bwMode="auto">
          <a:xfrm>
            <a:off x="454819" y="3367979"/>
            <a:ext cx="8234363" cy="2880421"/>
          </a:xfrm>
          <a:prstGeom prst="rect">
            <a:avLst/>
          </a:prstGeom>
          <a:noFill/>
          <a:ln w="9525">
            <a:noFill/>
            <a:miter lim="800000"/>
            <a:headEnd/>
            <a:tailEnd/>
          </a:ln>
        </p:spPr>
      </p:pic>
      <p:sp>
        <p:nvSpPr>
          <p:cNvPr id="5" name="TextBox 4"/>
          <p:cNvSpPr txBox="1"/>
          <p:nvPr/>
        </p:nvSpPr>
        <p:spPr>
          <a:xfrm>
            <a:off x="571500" y="1676400"/>
            <a:ext cx="8001000" cy="1487202"/>
          </a:xfrm>
          <a:prstGeom prst="rect">
            <a:avLst/>
          </a:prstGeom>
          <a:noFill/>
        </p:spPr>
        <p:txBody>
          <a:bodyPr wrap="square" rtlCol="0">
            <a:spAutoFit/>
          </a:bodyPr>
          <a:lstStyle/>
          <a:p>
            <a:pPr>
              <a:lnSpc>
                <a:spcPct val="110000"/>
              </a:lnSpc>
            </a:pPr>
            <a:r>
              <a:rPr lang="en-US" sz="2100" b="1" dirty="0" smtClean="0"/>
              <a:t>Note (1) </a:t>
            </a:r>
            <a:r>
              <a:rPr lang="en-US" sz="2100" b="1" dirty="0" smtClean="0">
                <a:solidFill>
                  <a:srgbClr val="F49B42"/>
                </a:solidFill>
              </a:rPr>
              <a:t>?</a:t>
            </a:r>
            <a:r>
              <a:rPr lang="en-US" sz="2100" b="1" dirty="0" smtClean="0"/>
              <a:t>-icon before built number and (2) “Add local:” before T1—09.  Both elements indicate that the user had to go outside the regular number building routine to generate this number.</a:t>
            </a:r>
            <a:endParaRPr lang="en-US" sz="21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989763" cy="1284287"/>
          </a:xfrm>
        </p:spPr>
        <p:txBody>
          <a:bodyPr/>
          <a:lstStyle/>
          <a:p>
            <a:r>
              <a:rPr lang="en-US" dirty="0" smtClean="0"/>
              <a:t>Overall workflow</a:t>
            </a:r>
            <a:endParaRPr lang="en-US" dirty="0"/>
          </a:p>
        </p:txBody>
      </p:sp>
      <p:grpSp>
        <p:nvGrpSpPr>
          <p:cNvPr id="3" name="Group 195"/>
          <p:cNvGrpSpPr/>
          <p:nvPr/>
        </p:nvGrpSpPr>
        <p:grpSpPr>
          <a:xfrm>
            <a:off x="352825" y="1598525"/>
            <a:ext cx="8435029" cy="4954675"/>
            <a:chOff x="352825" y="1598525"/>
            <a:chExt cx="8435029" cy="4954675"/>
          </a:xfrm>
        </p:grpSpPr>
        <p:grpSp>
          <p:nvGrpSpPr>
            <p:cNvPr id="4" name="Group 2"/>
            <p:cNvGrpSpPr/>
            <p:nvPr/>
          </p:nvGrpSpPr>
          <p:grpSpPr>
            <a:xfrm>
              <a:off x="1457737" y="2385584"/>
              <a:ext cx="372899" cy="91440"/>
              <a:chOff x="1110723" y="1152473"/>
              <a:chExt cx="372899" cy="91440"/>
            </a:xfrm>
          </p:grpSpPr>
          <p:sp>
            <p:nvSpPr>
              <p:cNvPr id="94" name="Straight Connector 3"/>
              <p:cNvSpPr/>
              <p:nvPr/>
            </p:nvSpPr>
            <p:spPr>
              <a:xfrm>
                <a:off x="1110723" y="1152473"/>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95" name="Straight Connector 4"/>
              <p:cNvSpPr/>
              <p:nvPr/>
            </p:nvSpPr>
            <p:spPr>
              <a:xfrm>
                <a:off x="1287085" y="1196173"/>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5" name="Group 3"/>
            <p:cNvGrpSpPr/>
            <p:nvPr/>
          </p:nvGrpSpPr>
          <p:grpSpPr>
            <a:xfrm>
              <a:off x="352825" y="1905000"/>
              <a:ext cx="1106711" cy="1052607"/>
              <a:chOff x="5811" y="671889"/>
              <a:chExt cx="1106711" cy="1052607"/>
            </a:xfrm>
          </p:grpSpPr>
          <p:sp>
            <p:nvSpPr>
              <p:cNvPr id="92" name="Rectangle 91"/>
              <p:cNvSpPr/>
              <p:nvPr/>
            </p:nvSpPr>
            <p:spPr>
              <a:xfrm>
                <a:off x="5811" y="671889"/>
                <a:ext cx="1106711"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93" name="Rectangle 92"/>
              <p:cNvSpPr/>
              <p:nvPr/>
            </p:nvSpPr>
            <p:spPr>
              <a:xfrm>
                <a:off x="5811" y="671889"/>
                <a:ext cx="1106711"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Find starting number/span with add instruction, else find base number</a:t>
                </a:r>
                <a:endParaRPr lang="en-US" sz="1200" kern="1200" dirty="0"/>
              </a:p>
            </p:txBody>
          </p:sp>
        </p:grpSp>
        <p:grpSp>
          <p:nvGrpSpPr>
            <p:cNvPr id="6" name="Group 4"/>
            <p:cNvGrpSpPr/>
            <p:nvPr/>
          </p:nvGrpSpPr>
          <p:grpSpPr>
            <a:xfrm>
              <a:off x="2708515" y="2385584"/>
              <a:ext cx="372899" cy="91440"/>
              <a:chOff x="2361501" y="1152473"/>
              <a:chExt cx="372899" cy="91440"/>
            </a:xfrm>
          </p:grpSpPr>
          <p:sp>
            <p:nvSpPr>
              <p:cNvPr id="90" name="Straight Connector 7"/>
              <p:cNvSpPr/>
              <p:nvPr/>
            </p:nvSpPr>
            <p:spPr>
              <a:xfrm>
                <a:off x="2361501" y="1152473"/>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91" name="Straight Connector 8"/>
              <p:cNvSpPr/>
              <p:nvPr/>
            </p:nvSpPr>
            <p:spPr>
              <a:xfrm>
                <a:off x="2537863" y="1196173"/>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7" name="Group 5"/>
            <p:cNvGrpSpPr/>
            <p:nvPr/>
          </p:nvGrpSpPr>
          <p:grpSpPr>
            <a:xfrm>
              <a:off x="1863036" y="1905000"/>
              <a:ext cx="847278" cy="1052607"/>
              <a:chOff x="1516022" y="671889"/>
              <a:chExt cx="847278" cy="1052607"/>
            </a:xfrm>
          </p:grpSpPr>
          <p:sp>
            <p:nvSpPr>
              <p:cNvPr id="88" name="Rectangle 87"/>
              <p:cNvSpPr/>
              <p:nvPr/>
            </p:nvSpPr>
            <p:spPr>
              <a:xfrm>
                <a:off x="1516022" y="671889"/>
                <a:ext cx="847278"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89" name="Rectangle 88"/>
              <p:cNvSpPr/>
              <p:nvPr/>
            </p:nvSpPr>
            <p:spPr>
              <a:xfrm>
                <a:off x="1516022" y="671889"/>
                <a:ext cx="847278"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Click Start/Add</a:t>
                </a:r>
                <a:endParaRPr lang="en-US" sz="1200" kern="1200" dirty="0"/>
              </a:p>
            </p:txBody>
          </p:sp>
        </p:grpSp>
        <p:grpSp>
          <p:nvGrpSpPr>
            <p:cNvPr id="8" name="Group 6"/>
            <p:cNvGrpSpPr/>
            <p:nvPr/>
          </p:nvGrpSpPr>
          <p:grpSpPr>
            <a:xfrm>
              <a:off x="4592699" y="2385584"/>
              <a:ext cx="378565" cy="91440"/>
              <a:chOff x="4245685" y="1152473"/>
              <a:chExt cx="378565" cy="91440"/>
            </a:xfrm>
          </p:grpSpPr>
          <p:sp>
            <p:nvSpPr>
              <p:cNvPr id="86" name="Straight Connector 11"/>
              <p:cNvSpPr/>
              <p:nvPr/>
            </p:nvSpPr>
            <p:spPr>
              <a:xfrm>
                <a:off x="4245685" y="1152473"/>
                <a:ext cx="378565" cy="91440"/>
              </a:xfrm>
              <a:custGeom>
                <a:avLst/>
                <a:gdLst/>
                <a:ahLst/>
                <a:cxnLst/>
                <a:rect l="0" t="0" r="0" b="0"/>
                <a:pathLst>
                  <a:path>
                    <a:moveTo>
                      <a:pt x="0" y="45720"/>
                    </a:moveTo>
                    <a:lnTo>
                      <a:pt x="206382" y="45720"/>
                    </a:lnTo>
                    <a:lnTo>
                      <a:pt x="206382" y="47141"/>
                    </a:lnTo>
                    <a:lnTo>
                      <a:pt x="378565" y="47141"/>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87" name="Straight Connector 12"/>
              <p:cNvSpPr/>
              <p:nvPr/>
            </p:nvSpPr>
            <p:spPr>
              <a:xfrm>
                <a:off x="4424739" y="1196173"/>
                <a:ext cx="20458"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9" name="Group 7"/>
            <p:cNvGrpSpPr/>
            <p:nvPr/>
          </p:nvGrpSpPr>
          <p:grpSpPr>
            <a:xfrm>
              <a:off x="3113814" y="1905000"/>
              <a:ext cx="1480685" cy="1052607"/>
              <a:chOff x="2766800" y="671889"/>
              <a:chExt cx="1480685" cy="1052607"/>
            </a:xfrm>
          </p:grpSpPr>
          <p:sp>
            <p:nvSpPr>
              <p:cNvPr id="84" name="Rectangle 83"/>
              <p:cNvSpPr/>
              <p:nvPr/>
            </p:nvSpPr>
            <p:spPr>
              <a:xfrm>
                <a:off x="2766800" y="671889"/>
                <a:ext cx="1480685"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85" name="Rectangle 84"/>
              <p:cNvSpPr/>
              <p:nvPr/>
            </p:nvSpPr>
            <p:spPr>
              <a:xfrm>
                <a:off x="2766800" y="671889"/>
                <a:ext cx="1480685"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System displays notation specified by add instruction or displays Table 1 (in final step)</a:t>
                </a:r>
              </a:p>
            </p:txBody>
          </p:sp>
        </p:grpSp>
        <p:grpSp>
          <p:nvGrpSpPr>
            <p:cNvPr id="10" name="Group 8"/>
            <p:cNvGrpSpPr/>
            <p:nvPr/>
          </p:nvGrpSpPr>
          <p:grpSpPr>
            <a:xfrm>
              <a:off x="6756210" y="2385584"/>
              <a:ext cx="367232" cy="91440"/>
              <a:chOff x="6409196" y="1152473"/>
              <a:chExt cx="367232" cy="91440"/>
            </a:xfrm>
          </p:grpSpPr>
          <p:sp>
            <p:nvSpPr>
              <p:cNvPr id="82" name="Straight Connector 15"/>
              <p:cNvSpPr/>
              <p:nvPr/>
            </p:nvSpPr>
            <p:spPr>
              <a:xfrm>
                <a:off x="6409196" y="1152473"/>
                <a:ext cx="367232" cy="91440"/>
              </a:xfrm>
              <a:custGeom>
                <a:avLst/>
                <a:gdLst/>
                <a:ahLst/>
                <a:cxnLst/>
                <a:rect l="0" t="0" r="0" b="0"/>
                <a:pathLst>
                  <a:path>
                    <a:moveTo>
                      <a:pt x="0" y="47141"/>
                    </a:moveTo>
                    <a:lnTo>
                      <a:pt x="200716" y="47141"/>
                    </a:lnTo>
                    <a:lnTo>
                      <a:pt x="200716" y="45720"/>
                    </a:lnTo>
                    <a:lnTo>
                      <a:pt x="367232"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83" name="Straight Connector 16"/>
              <p:cNvSpPr/>
              <p:nvPr/>
            </p:nvSpPr>
            <p:spPr>
              <a:xfrm>
                <a:off x="6582867" y="1196173"/>
                <a:ext cx="19891"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11" name="Group 9"/>
            <p:cNvGrpSpPr/>
            <p:nvPr/>
          </p:nvGrpSpPr>
          <p:grpSpPr>
            <a:xfrm>
              <a:off x="5003665" y="1906421"/>
              <a:ext cx="1754345" cy="1052607"/>
              <a:chOff x="4656651" y="673310"/>
              <a:chExt cx="1754345" cy="1052607"/>
            </a:xfrm>
          </p:grpSpPr>
          <p:sp>
            <p:nvSpPr>
              <p:cNvPr id="80" name="Flowchart: Decision 79"/>
              <p:cNvSpPr/>
              <p:nvPr/>
            </p:nvSpPr>
            <p:spPr>
              <a:xfrm>
                <a:off x="4656651" y="673310"/>
                <a:ext cx="1754345" cy="1052607"/>
              </a:xfrm>
              <a:prstGeom prst="flowChartDecision">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81" name="Flowchart: Decision 18"/>
              <p:cNvSpPr/>
              <p:nvPr/>
            </p:nvSpPr>
            <p:spPr>
              <a:xfrm>
                <a:off x="5095237" y="936462"/>
                <a:ext cx="877173" cy="52630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Number building complete?</a:t>
                </a:r>
                <a:endParaRPr lang="en-US" sz="1200" kern="1200" dirty="0"/>
              </a:p>
            </p:txBody>
          </p:sp>
        </p:grpSp>
        <p:grpSp>
          <p:nvGrpSpPr>
            <p:cNvPr id="12" name="Group 11"/>
            <p:cNvGrpSpPr/>
            <p:nvPr/>
          </p:nvGrpSpPr>
          <p:grpSpPr>
            <a:xfrm>
              <a:off x="7155843" y="1905000"/>
              <a:ext cx="1478544" cy="1052607"/>
              <a:chOff x="6808829" y="671889"/>
              <a:chExt cx="1478544" cy="1052607"/>
            </a:xfrm>
          </p:grpSpPr>
          <p:sp>
            <p:nvSpPr>
              <p:cNvPr id="76" name="Rectangle 75"/>
              <p:cNvSpPr/>
              <p:nvPr/>
            </p:nvSpPr>
            <p:spPr>
              <a:xfrm>
                <a:off x="6808829" y="671889"/>
                <a:ext cx="1478544"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77" name="Rectangle 76"/>
              <p:cNvSpPr/>
              <p:nvPr/>
            </p:nvSpPr>
            <p:spPr>
              <a:xfrm>
                <a:off x="6808829" y="671889"/>
                <a:ext cx="1478544"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As needed, user navigates to next number/span with add instruction or base number</a:t>
                </a:r>
                <a:endParaRPr lang="en-US" sz="1200" kern="1200" dirty="0"/>
              </a:p>
            </p:txBody>
          </p:sp>
        </p:grpSp>
        <p:grpSp>
          <p:nvGrpSpPr>
            <p:cNvPr id="13" name="Group 12"/>
            <p:cNvGrpSpPr/>
            <p:nvPr/>
          </p:nvGrpSpPr>
          <p:grpSpPr>
            <a:xfrm>
              <a:off x="1306565" y="4067870"/>
              <a:ext cx="372899" cy="91440"/>
              <a:chOff x="959551" y="2608580"/>
              <a:chExt cx="372899" cy="91440"/>
            </a:xfrm>
          </p:grpSpPr>
          <p:sp>
            <p:nvSpPr>
              <p:cNvPr id="74" name="Straight Connector 23"/>
              <p:cNvSpPr/>
              <p:nvPr/>
            </p:nvSpPr>
            <p:spPr>
              <a:xfrm>
                <a:off x="959551" y="2608580"/>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75" name="Straight Connector 24"/>
              <p:cNvSpPr/>
              <p:nvPr/>
            </p:nvSpPr>
            <p:spPr>
              <a:xfrm>
                <a:off x="1135913" y="2652280"/>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14" name="Group 13"/>
            <p:cNvGrpSpPr/>
            <p:nvPr/>
          </p:nvGrpSpPr>
          <p:grpSpPr>
            <a:xfrm>
              <a:off x="352825" y="3587286"/>
              <a:ext cx="955539" cy="1052607"/>
              <a:chOff x="5811" y="2127996"/>
              <a:chExt cx="955539" cy="1052607"/>
            </a:xfrm>
          </p:grpSpPr>
          <p:sp>
            <p:nvSpPr>
              <p:cNvPr id="72" name="Rectangle 71"/>
              <p:cNvSpPr/>
              <p:nvPr/>
            </p:nvSpPr>
            <p:spPr>
              <a:xfrm>
                <a:off x="5811" y="2127996"/>
                <a:ext cx="955539"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73" name="Rectangle 72"/>
              <p:cNvSpPr/>
              <p:nvPr/>
            </p:nvSpPr>
            <p:spPr>
              <a:xfrm>
                <a:off x="5811" y="2127996"/>
                <a:ext cx="955539"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Verify the number is correct, click Save</a:t>
                </a:r>
                <a:endParaRPr lang="en-US" sz="1200" kern="1200" dirty="0"/>
              </a:p>
            </p:txBody>
          </p:sp>
        </p:grpSp>
        <p:grpSp>
          <p:nvGrpSpPr>
            <p:cNvPr id="15" name="Group 14"/>
            <p:cNvGrpSpPr/>
            <p:nvPr/>
          </p:nvGrpSpPr>
          <p:grpSpPr>
            <a:xfrm>
              <a:off x="2716216" y="4067870"/>
              <a:ext cx="372899" cy="91440"/>
              <a:chOff x="2369202" y="2608580"/>
              <a:chExt cx="372899" cy="91440"/>
            </a:xfrm>
          </p:grpSpPr>
          <p:sp>
            <p:nvSpPr>
              <p:cNvPr id="70" name="Straight Connector 27"/>
              <p:cNvSpPr/>
              <p:nvPr/>
            </p:nvSpPr>
            <p:spPr>
              <a:xfrm>
                <a:off x="2369202" y="2608580"/>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71" name="Straight Connector 28"/>
              <p:cNvSpPr/>
              <p:nvPr/>
            </p:nvSpPr>
            <p:spPr>
              <a:xfrm>
                <a:off x="2545564" y="2652280"/>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16" name="Group 15"/>
            <p:cNvGrpSpPr/>
            <p:nvPr/>
          </p:nvGrpSpPr>
          <p:grpSpPr>
            <a:xfrm>
              <a:off x="1711864" y="3587286"/>
              <a:ext cx="1006152" cy="1052607"/>
              <a:chOff x="1364850" y="2127996"/>
              <a:chExt cx="1006152" cy="1052607"/>
            </a:xfrm>
          </p:grpSpPr>
          <p:sp>
            <p:nvSpPr>
              <p:cNvPr id="68" name="Rectangle 67"/>
              <p:cNvSpPr/>
              <p:nvPr/>
            </p:nvSpPr>
            <p:spPr>
              <a:xfrm>
                <a:off x="1364850" y="2127996"/>
                <a:ext cx="1006152"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69" name="Rectangle 68"/>
              <p:cNvSpPr/>
              <p:nvPr/>
            </p:nvSpPr>
            <p:spPr>
              <a:xfrm>
                <a:off x="1364850" y="2127996"/>
                <a:ext cx="1006152"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User term box appears, select user terms </a:t>
                </a:r>
                <a:endParaRPr lang="en-US" sz="1200" kern="1200" dirty="0"/>
              </a:p>
            </p:txBody>
          </p:sp>
        </p:grpSp>
        <p:grpSp>
          <p:nvGrpSpPr>
            <p:cNvPr id="17" name="Group 16"/>
            <p:cNvGrpSpPr/>
            <p:nvPr/>
          </p:nvGrpSpPr>
          <p:grpSpPr>
            <a:xfrm>
              <a:off x="4874061" y="4067870"/>
              <a:ext cx="372899" cy="91440"/>
              <a:chOff x="4527047" y="2608580"/>
              <a:chExt cx="372899" cy="91440"/>
            </a:xfrm>
          </p:grpSpPr>
          <p:sp>
            <p:nvSpPr>
              <p:cNvPr id="66" name="Straight Connector 31"/>
              <p:cNvSpPr/>
              <p:nvPr/>
            </p:nvSpPr>
            <p:spPr>
              <a:xfrm>
                <a:off x="4527047" y="2608580"/>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67" name="Straight Connector 32"/>
              <p:cNvSpPr/>
              <p:nvPr/>
            </p:nvSpPr>
            <p:spPr>
              <a:xfrm>
                <a:off x="4703409" y="2652280"/>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18" name="Group 17"/>
            <p:cNvGrpSpPr/>
            <p:nvPr/>
          </p:nvGrpSpPr>
          <p:grpSpPr>
            <a:xfrm>
              <a:off x="3121516" y="3587286"/>
              <a:ext cx="1754345" cy="1052607"/>
              <a:chOff x="2774502" y="2127996"/>
              <a:chExt cx="1754345" cy="1052607"/>
            </a:xfrm>
          </p:grpSpPr>
          <p:sp>
            <p:nvSpPr>
              <p:cNvPr id="64" name="Flowchart: Decision 63"/>
              <p:cNvSpPr/>
              <p:nvPr/>
            </p:nvSpPr>
            <p:spPr>
              <a:xfrm>
                <a:off x="2774502" y="2127996"/>
                <a:ext cx="1754345" cy="1052607"/>
              </a:xfrm>
              <a:prstGeom prst="flowChartDecision">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65" name="Flowchart: Decision 34"/>
              <p:cNvSpPr/>
              <p:nvPr/>
            </p:nvSpPr>
            <p:spPr>
              <a:xfrm>
                <a:off x="3213088" y="2391148"/>
                <a:ext cx="877173" cy="52630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User term needs to be changed?</a:t>
                </a:r>
                <a:endParaRPr lang="en-US" sz="1200" kern="1200" dirty="0"/>
              </a:p>
            </p:txBody>
          </p:sp>
        </p:grpSp>
        <p:grpSp>
          <p:nvGrpSpPr>
            <p:cNvPr id="19" name="Group 19"/>
            <p:cNvGrpSpPr/>
            <p:nvPr/>
          </p:nvGrpSpPr>
          <p:grpSpPr>
            <a:xfrm>
              <a:off x="5279360" y="3587286"/>
              <a:ext cx="1134657" cy="1052607"/>
              <a:chOff x="4932346" y="2127996"/>
              <a:chExt cx="1134657" cy="1052607"/>
            </a:xfrm>
          </p:grpSpPr>
          <p:sp>
            <p:nvSpPr>
              <p:cNvPr id="60" name="Rectangle 59"/>
              <p:cNvSpPr/>
              <p:nvPr/>
            </p:nvSpPr>
            <p:spPr>
              <a:xfrm>
                <a:off x="4932346" y="2127996"/>
                <a:ext cx="1134657"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61" name="Rectangle 60"/>
              <p:cNvSpPr/>
              <p:nvPr/>
            </p:nvSpPr>
            <p:spPr>
              <a:xfrm>
                <a:off x="4932346" y="2127996"/>
                <a:ext cx="1134657"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Edit term, click Update</a:t>
                </a:r>
                <a:endParaRPr lang="en-US" sz="1200" kern="1200" dirty="0"/>
              </a:p>
            </p:txBody>
          </p:sp>
        </p:grpSp>
        <p:grpSp>
          <p:nvGrpSpPr>
            <p:cNvPr id="20" name="Group 21"/>
            <p:cNvGrpSpPr/>
            <p:nvPr/>
          </p:nvGrpSpPr>
          <p:grpSpPr>
            <a:xfrm>
              <a:off x="6823330" y="3606275"/>
              <a:ext cx="1829483" cy="1052607"/>
              <a:chOff x="6476316" y="2146985"/>
              <a:chExt cx="1829483" cy="1052607"/>
            </a:xfrm>
          </p:grpSpPr>
          <p:sp>
            <p:nvSpPr>
              <p:cNvPr id="56" name="Flowchart: Decision 55"/>
              <p:cNvSpPr/>
              <p:nvPr/>
            </p:nvSpPr>
            <p:spPr>
              <a:xfrm>
                <a:off x="6476316" y="2146985"/>
                <a:ext cx="1829483" cy="1052607"/>
              </a:xfrm>
              <a:prstGeom prst="flowChartDecision">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57" name="Flowchart: Decision 42"/>
              <p:cNvSpPr/>
              <p:nvPr/>
            </p:nvSpPr>
            <p:spPr>
              <a:xfrm>
                <a:off x="6933687" y="2410137"/>
                <a:ext cx="914741" cy="526303"/>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 Additional term needed?</a:t>
                </a:r>
                <a:endParaRPr lang="en-US" sz="1200" kern="1200" dirty="0"/>
              </a:p>
            </p:txBody>
          </p:sp>
        </p:grpSp>
        <p:grpSp>
          <p:nvGrpSpPr>
            <p:cNvPr id="21" name="Group 22"/>
            <p:cNvGrpSpPr/>
            <p:nvPr/>
          </p:nvGrpSpPr>
          <p:grpSpPr>
            <a:xfrm>
              <a:off x="1326266" y="5981176"/>
              <a:ext cx="372899" cy="91440"/>
              <a:chOff x="979252" y="4064686"/>
              <a:chExt cx="372899" cy="91440"/>
            </a:xfrm>
          </p:grpSpPr>
          <p:sp>
            <p:nvSpPr>
              <p:cNvPr id="54" name="Straight Connector 43"/>
              <p:cNvSpPr/>
              <p:nvPr/>
            </p:nvSpPr>
            <p:spPr>
              <a:xfrm>
                <a:off x="979252"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55" name="Straight Connector 44"/>
              <p:cNvSpPr/>
              <p:nvPr/>
            </p:nvSpPr>
            <p:spPr>
              <a:xfrm>
                <a:off x="1155614"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22" name="Group 23"/>
            <p:cNvGrpSpPr/>
            <p:nvPr/>
          </p:nvGrpSpPr>
          <p:grpSpPr>
            <a:xfrm>
              <a:off x="352825" y="5500593"/>
              <a:ext cx="975240" cy="1052607"/>
              <a:chOff x="5811" y="3584103"/>
              <a:chExt cx="975240" cy="1052607"/>
            </a:xfrm>
          </p:grpSpPr>
          <p:sp>
            <p:nvSpPr>
              <p:cNvPr id="52" name="Rectangle 51"/>
              <p:cNvSpPr/>
              <p:nvPr/>
            </p:nvSpPr>
            <p:spPr>
              <a:xfrm>
                <a:off x="5811" y="3584103"/>
                <a:ext cx="975240"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53" name="Rectangle 52"/>
              <p:cNvSpPr/>
              <p:nvPr/>
            </p:nvSpPr>
            <p:spPr>
              <a:xfrm>
                <a:off x="5811" y="3584103"/>
                <a:ext cx="975240"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Create additional term, click Add</a:t>
                </a:r>
                <a:endParaRPr lang="en-US" sz="1200" kern="1200" dirty="0"/>
              </a:p>
            </p:txBody>
          </p:sp>
        </p:grpSp>
        <p:grpSp>
          <p:nvGrpSpPr>
            <p:cNvPr id="23" name="Group 24"/>
            <p:cNvGrpSpPr/>
            <p:nvPr/>
          </p:nvGrpSpPr>
          <p:grpSpPr>
            <a:xfrm>
              <a:off x="2504081" y="5981176"/>
              <a:ext cx="372899" cy="91440"/>
              <a:chOff x="2157067" y="4064686"/>
              <a:chExt cx="372899" cy="91440"/>
            </a:xfrm>
          </p:grpSpPr>
          <p:sp>
            <p:nvSpPr>
              <p:cNvPr id="50" name="Straight Connector 47"/>
              <p:cNvSpPr/>
              <p:nvPr/>
            </p:nvSpPr>
            <p:spPr>
              <a:xfrm>
                <a:off x="2157067"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51" name="Straight Connector 48"/>
              <p:cNvSpPr/>
              <p:nvPr/>
            </p:nvSpPr>
            <p:spPr>
              <a:xfrm>
                <a:off x="2333429"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24" name="Group 25"/>
            <p:cNvGrpSpPr/>
            <p:nvPr/>
          </p:nvGrpSpPr>
          <p:grpSpPr>
            <a:xfrm>
              <a:off x="1731565" y="5500593"/>
              <a:ext cx="774315" cy="1052607"/>
              <a:chOff x="1384551" y="3584103"/>
              <a:chExt cx="774315" cy="1052607"/>
            </a:xfrm>
          </p:grpSpPr>
          <p:sp>
            <p:nvSpPr>
              <p:cNvPr id="48" name="Rectangle 47"/>
              <p:cNvSpPr/>
              <p:nvPr/>
            </p:nvSpPr>
            <p:spPr>
              <a:xfrm>
                <a:off x="1384551" y="3584103"/>
                <a:ext cx="774315"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49" name="Rectangle 48"/>
              <p:cNvSpPr/>
              <p:nvPr/>
            </p:nvSpPr>
            <p:spPr>
              <a:xfrm>
                <a:off x="1384551" y="3584103"/>
                <a:ext cx="774315"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Select term to set as caption</a:t>
                </a:r>
                <a:endParaRPr lang="en-US" sz="1200" kern="1200" dirty="0"/>
              </a:p>
            </p:txBody>
          </p:sp>
        </p:grpSp>
        <p:grpSp>
          <p:nvGrpSpPr>
            <p:cNvPr id="25" name="Group 26"/>
            <p:cNvGrpSpPr/>
            <p:nvPr/>
          </p:nvGrpSpPr>
          <p:grpSpPr>
            <a:xfrm>
              <a:off x="3923223" y="5981176"/>
              <a:ext cx="372899" cy="91440"/>
              <a:chOff x="3576209" y="4064686"/>
              <a:chExt cx="372899" cy="91440"/>
            </a:xfrm>
          </p:grpSpPr>
          <p:sp>
            <p:nvSpPr>
              <p:cNvPr id="46" name="Straight Connector 51"/>
              <p:cNvSpPr/>
              <p:nvPr/>
            </p:nvSpPr>
            <p:spPr>
              <a:xfrm>
                <a:off x="3576209"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47" name="Straight Connector 52"/>
              <p:cNvSpPr/>
              <p:nvPr/>
            </p:nvSpPr>
            <p:spPr>
              <a:xfrm>
                <a:off x="3752572"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26" name="Group 27"/>
            <p:cNvGrpSpPr/>
            <p:nvPr/>
          </p:nvGrpSpPr>
          <p:grpSpPr>
            <a:xfrm>
              <a:off x="2909380" y="5500593"/>
              <a:ext cx="1015643" cy="1052607"/>
              <a:chOff x="2562366" y="3584103"/>
              <a:chExt cx="1015643" cy="1052607"/>
            </a:xfrm>
          </p:grpSpPr>
          <p:sp>
            <p:nvSpPr>
              <p:cNvPr id="44" name="Rectangle 43"/>
              <p:cNvSpPr/>
              <p:nvPr/>
            </p:nvSpPr>
            <p:spPr>
              <a:xfrm>
                <a:off x="2562366" y="3584103"/>
                <a:ext cx="1015643"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45" name="Rectangle 44"/>
              <p:cNvSpPr/>
              <p:nvPr/>
            </p:nvSpPr>
            <p:spPr>
              <a:xfrm>
                <a:off x="2562366" y="3584103"/>
                <a:ext cx="1015643"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Save as institutional or personal visibility</a:t>
                </a:r>
              </a:p>
            </p:txBody>
          </p:sp>
        </p:grpSp>
        <p:grpSp>
          <p:nvGrpSpPr>
            <p:cNvPr id="27" name="Group 28"/>
            <p:cNvGrpSpPr/>
            <p:nvPr/>
          </p:nvGrpSpPr>
          <p:grpSpPr>
            <a:xfrm>
              <a:off x="5271666" y="5981176"/>
              <a:ext cx="372899" cy="91440"/>
              <a:chOff x="4924652" y="4064686"/>
              <a:chExt cx="372899" cy="91440"/>
            </a:xfrm>
          </p:grpSpPr>
          <p:sp>
            <p:nvSpPr>
              <p:cNvPr id="42" name="Straight Connector 55"/>
              <p:cNvSpPr/>
              <p:nvPr/>
            </p:nvSpPr>
            <p:spPr>
              <a:xfrm>
                <a:off x="4924652"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43" name="Straight Connector 56"/>
              <p:cNvSpPr/>
              <p:nvPr/>
            </p:nvSpPr>
            <p:spPr>
              <a:xfrm>
                <a:off x="5101014"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28" name="Group 29"/>
            <p:cNvGrpSpPr/>
            <p:nvPr/>
          </p:nvGrpSpPr>
          <p:grpSpPr>
            <a:xfrm>
              <a:off x="4328523" y="5500593"/>
              <a:ext cx="944943" cy="1052607"/>
              <a:chOff x="3981509" y="3584103"/>
              <a:chExt cx="944943" cy="1052607"/>
            </a:xfrm>
          </p:grpSpPr>
          <p:sp>
            <p:nvSpPr>
              <p:cNvPr id="40" name="Rectangle 39"/>
              <p:cNvSpPr/>
              <p:nvPr/>
            </p:nvSpPr>
            <p:spPr>
              <a:xfrm>
                <a:off x="3981509" y="3584103"/>
                <a:ext cx="944943"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41" name="Rectangle 40"/>
              <p:cNvSpPr/>
              <p:nvPr/>
            </p:nvSpPr>
            <p:spPr>
              <a:xfrm>
                <a:off x="3981509" y="3584103"/>
                <a:ext cx="944943"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Verify presence in the hierarchy</a:t>
                </a:r>
              </a:p>
            </p:txBody>
          </p:sp>
        </p:grpSp>
        <p:grpSp>
          <p:nvGrpSpPr>
            <p:cNvPr id="29" name="Group 30"/>
            <p:cNvGrpSpPr/>
            <p:nvPr/>
          </p:nvGrpSpPr>
          <p:grpSpPr>
            <a:xfrm>
              <a:off x="6725053" y="5981176"/>
              <a:ext cx="372899" cy="91440"/>
              <a:chOff x="6378039" y="4064686"/>
              <a:chExt cx="372899" cy="91440"/>
            </a:xfrm>
          </p:grpSpPr>
          <p:sp>
            <p:nvSpPr>
              <p:cNvPr id="38" name="Straight Connector 59"/>
              <p:cNvSpPr/>
              <p:nvPr/>
            </p:nvSpPr>
            <p:spPr>
              <a:xfrm>
                <a:off x="6378039" y="4064686"/>
                <a:ext cx="372899" cy="91440"/>
              </a:xfrm>
              <a:custGeom>
                <a:avLst/>
                <a:gdLst/>
                <a:ahLst/>
                <a:cxnLst/>
                <a:rect l="0" t="0" r="0" b="0"/>
                <a:pathLst>
                  <a:path>
                    <a:moveTo>
                      <a:pt x="0" y="45720"/>
                    </a:moveTo>
                    <a:lnTo>
                      <a:pt x="372899"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39" name="Straight Connector 60"/>
              <p:cNvSpPr/>
              <p:nvPr/>
            </p:nvSpPr>
            <p:spPr>
              <a:xfrm>
                <a:off x="6554401" y="4108387"/>
                <a:ext cx="20174"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grpSp>
          <p:nvGrpSpPr>
            <p:cNvPr id="30" name="Group 31"/>
            <p:cNvGrpSpPr/>
            <p:nvPr/>
          </p:nvGrpSpPr>
          <p:grpSpPr>
            <a:xfrm>
              <a:off x="5676965" y="5500593"/>
              <a:ext cx="1049887" cy="1052607"/>
              <a:chOff x="5329951" y="3584103"/>
              <a:chExt cx="1049887" cy="1052607"/>
            </a:xfrm>
          </p:grpSpPr>
          <p:sp>
            <p:nvSpPr>
              <p:cNvPr id="36" name="Rectangle 35"/>
              <p:cNvSpPr/>
              <p:nvPr/>
            </p:nvSpPr>
            <p:spPr>
              <a:xfrm>
                <a:off x="5329951" y="3584103"/>
                <a:ext cx="1049887"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37" name="Rectangle 36"/>
              <p:cNvSpPr/>
              <p:nvPr/>
            </p:nvSpPr>
            <p:spPr>
              <a:xfrm>
                <a:off x="5329951" y="3584103"/>
                <a:ext cx="1049887"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Contribute to Dewey Editors (optional)</a:t>
                </a:r>
              </a:p>
            </p:txBody>
          </p:sp>
        </p:grpSp>
        <p:grpSp>
          <p:nvGrpSpPr>
            <p:cNvPr id="31" name="Group 32"/>
            <p:cNvGrpSpPr/>
            <p:nvPr/>
          </p:nvGrpSpPr>
          <p:grpSpPr>
            <a:xfrm>
              <a:off x="7130353" y="5500593"/>
              <a:ext cx="1443352" cy="1052607"/>
              <a:chOff x="6783339" y="3584103"/>
              <a:chExt cx="1443352" cy="1052607"/>
            </a:xfrm>
          </p:grpSpPr>
          <p:sp>
            <p:nvSpPr>
              <p:cNvPr id="34" name="Rectangle 33"/>
              <p:cNvSpPr/>
              <p:nvPr/>
            </p:nvSpPr>
            <p:spPr>
              <a:xfrm>
                <a:off x="6783339" y="3584103"/>
                <a:ext cx="1443352" cy="1052607"/>
              </a:xfrm>
              <a:prstGeom prst="rect">
                <a:avLst/>
              </a:prstGeom>
            </p:spPr>
            <p:style>
              <a:lnRef idx="2">
                <a:schemeClr val="dk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2">
                  <a:hueOff val="0"/>
                  <a:satOff val="0"/>
                  <a:lumOff val="0"/>
                  <a:alphaOff val="0"/>
                </a:schemeClr>
              </a:fontRef>
            </p:style>
          </p:sp>
          <p:sp>
            <p:nvSpPr>
              <p:cNvPr id="35" name="Rectangle 34"/>
              <p:cNvSpPr/>
              <p:nvPr/>
            </p:nvSpPr>
            <p:spPr>
              <a:xfrm>
                <a:off x="6783339" y="3584103"/>
                <a:ext cx="1443352" cy="1052607"/>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r>
                  <a:rPr lang="en-US" sz="1200" kern="1200" dirty="0" smtClean="0"/>
                  <a:t>If not contributed to Dewey Editors, new number visible only to institution or person </a:t>
                </a:r>
              </a:p>
            </p:txBody>
          </p:sp>
        </p:grpSp>
        <p:grpSp>
          <p:nvGrpSpPr>
            <p:cNvPr id="32" name="Group 95"/>
            <p:cNvGrpSpPr/>
            <p:nvPr/>
          </p:nvGrpSpPr>
          <p:grpSpPr>
            <a:xfrm>
              <a:off x="6431357" y="4087384"/>
              <a:ext cx="367232" cy="91440"/>
              <a:chOff x="6409196" y="1152473"/>
              <a:chExt cx="367232" cy="91440"/>
            </a:xfrm>
          </p:grpSpPr>
          <p:sp>
            <p:nvSpPr>
              <p:cNvPr id="97" name="Straight Connector 15"/>
              <p:cNvSpPr/>
              <p:nvPr/>
            </p:nvSpPr>
            <p:spPr>
              <a:xfrm>
                <a:off x="6409196" y="1152473"/>
                <a:ext cx="367232" cy="91440"/>
              </a:xfrm>
              <a:custGeom>
                <a:avLst/>
                <a:gdLst/>
                <a:ahLst/>
                <a:cxnLst/>
                <a:rect l="0" t="0" r="0" b="0"/>
                <a:pathLst>
                  <a:path>
                    <a:moveTo>
                      <a:pt x="0" y="47141"/>
                    </a:moveTo>
                    <a:lnTo>
                      <a:pt x="200716" y="47141"/>
                    </a:lnTo>
                    <a:lnTo>
                      <a:pt x="200716" y="45720"/>
                    </a:lnTo>
                    <a:lnTo>
                      <a:pt x="367232" y="45720"/>
                    </a:lnTo>
                  </a:path>
                </a:pathLst>
              </a:custGeom>
              <a:noFill/>
              <a:ln>
                <a:tailEnd type="arrow"/>
              </a:ln>
            </p:spPr>
            <p:style>
              <a:lnRef idx="1">
                <a:schemeClr val="dk2">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98" name="Straight Connector 16"/>
              <p:cNvSpPr/>
              <p:nvPr/>
            </p:nvSpPr>
            <p:spPr>
              <a:xfrm>
                <a:off x="6582867" y="1196173"/>
                <a:ext cx="19891" cy="403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p:txBody>
          </p:sp>
        </p:grpSp>
        <p:cxnSp>
          <p:nvCxnSpPr>
            <p:cNvPr id="100" name="Straight Connector 99"/>
            <p:cNvCxnSpPr>
              <a:stCxn id="80" idx="2"/>
            </p:cNvCxnSpPr>
            <p:nvPr/>
          </p:nvCxnSpPr>
          <p:spPr>
            <a:xfrm flipH="1">
              <a:off x="5877093" y="2959028"/>
              <a:ext cx="3745" cy="3202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H="1">
              <a:off x="845219" y="3276600"/>
              <a:ext cx="502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Arrow Connector 106"/>
            <p:cNvCxnSpPr>
              <a:endCxn id="73" idx="0"/>
            </p:cNvCxnSpPr>
            <p:nvPr/>
          </p:nvCxnSpPr>
          <p:spPr>
            <a:xfrm>
              <a:off x="845219" y="3276600"/>
              <a:ext cx="0" cy="3181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a:off x="2277109" y="1598525"/>
              <a:ext cx="6945" cy="2974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H="1">
              <a:off x="2272085" y="1600200"/>
              <a:ext cx="6497934" cy="33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8770019" y="1600200"/>
              <a:ext cx="2241" cy="822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a:stCxn id="77" idx="3"/>
            </p:cNvCxnSpPr>
            <p:nvPr/>
          </p:nvCxnSpPr>
          <p:spPr>
            <a:xfrm flipV="1">
              <a:off x="8634387" y="2429435"/>
              <a:ext cx="144597" cy="18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a:stCxn id="64" idx="2"/>
            </p:cNvCxnSpPr>
            <p:nvPr/>
          </p:nvCxnSpPr>
          <p:spPr>
            <a:xfrm flipH="1">
              <a:off x="3997994" y="4639893"/>
              <a:ext cx="695" cy="2750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997994" y="4914900"/>
              <a:ext cx="2793499" cy="95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Straight Arrow Connector 141"/>
            <p:cNvCxnSpPr/>
            <p:nvPr/>
          </p:nvCxnSpPr>
          <p:spPr>
            <a:xfrm flipV="1">
              <a:off x="6788819" y="4133850"/>
              <a:ext cx="0" cy="7870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a:stCxn id="56" idx="2"/>
            </p:cNvCxnSpPr>
            <p:nvPr/>
          </p:nvCxnSpPr>
          <p:spPr>
            <a:xfrm>
              <a:off x="7738072" y="4658882"/>
              <a:ext cx="773" cy="4583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851157" y="5111338"/>
              <a:ext cx="6890621" cy="10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Arrow Connector 155"/>
            <p:cNvCxnSpPr>
              <a:endCxn id="53" idx="0"/>
            </p:cNvCxnSpPr>
            <p:nvPr/>
          </p:nvCxnSpPr>
          <p:spPr>
            <a:xfrm>
              <a:off x="856236" y="5110908"/>
              <a:ext cx="0" cy="38559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H="1" flipV="1">
              <a:off x="8783679" y="4126697"/>
              <a:ext cx="4175" cy="11781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8653377" y="4129517"/>
              <a:ext cx="130302" cy="5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418185" y="5299953"/>
              <a:ext cx="5369668" cy="48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Arrow Connector 176"/>
            <p:cNvCxnSpPr>
              <a:endCxn id="45" idx="0"/>
            </p:cNvCxnSpPr>
            <p:nvPr/>
          </p:nvCxnSpPr>
          <p:spPr>
            <a:xfrm>
              <a:off x="3413321" y="5295089"/>
              <a:ext cx="3881" cy="2055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84" name="TextBox 183"/>
          <p:cNvSpPr txBox="1"/>
          <p:nvPr/>
        </p:nvSpPr>
        <p:spPr>
          <a:xfrm>
            <a:off x="6705600" y="2133600"/>
            <a:ext cx="457200" cy="276999"/>
          </a:xfrm>
          <a:prstGeom prst="rect">
            <a:avLst/>
          </a:prstGeom>
          <a:noFill/>
        </p:spPr>
        <p:txBody>
          <a:bodyPr wrap="square" rtlCol="0">
            <a:spAutoFit/>
          </a:bodyPr>
          <a:lstStyle/>
          <a:p>
            <a:r>
              <a:rPr lang="en-US" sz="1200" dirty="0" smtClean="0"/>
              <a:t>No</a:t>
            </a:r>
            <a:endParaRPr lang="en-US" sz="1200" dirty="0"/>
          </a:p>
        </p:txBody>
      </p:sp>
      <p:sp>
        <p:nvSpPr>
          <p:cNvPr id="189" name="TextBox 188"/>
          <p:cNvSpPr txBox="1"/>
          <p:nvPr/>
        </p:nvSpPr>
        <p:spPr>
          <a:xfrm>
            <a:off x="5486400" y="2999601"/>
            <a:ext cx="762000" cy="276999"/>
          </a:xfrm>
          <a:prstGeom prst="rect">
            <a:avLst/>
          </a:prstGeom>
          <a:noFill/>
        </p:spPr>
        <p:txBody>
          <a:bodyPr wrap="square" rtlCol="0">
            <a:spAutoFit/>
          </a:bodyPr>
          <a:lstStyle/>
          <a:p>
            <a:r>
              <a:rPr lang="en-US" sz="1200" dirty="0" smtClean="0"/>
              <a:t>Yes</a:t>
            </a:r>
            <a:endParaRPr lang="en-US" sz="1200" dirty="0"/>
          </a:p>
        </p:txBody>
      </p:sp>
      <p:sp>
        <p:nvSpPr>
          <p:cNvPr id="190" name="TextBox 189"/>
          <p:cNvSpPr txBox="1"/>
          <p:nvPr/>
        </p:nvSpPr>
        <p:spPr>
          <a:xfrm>
            <a:off x="4800600" y="3810000"/>
            <a:ext cx="457200" cy="276999"/>
          </a:xfrm>
          <a:prstGeom prst="rect">
            <a:avLst/>
          </a:prstGeom>
          <a:noFill/>
        </p:spPr>
        <p:txBody>
          <a:bodyPr wrap="square" rtlCol="0">
            <a:spAutoFit/>
          </a:bodyPr>
          <a:lstStyle/>
          <a:p>
            <a:r>
              <a:rPr lang="en-US" sz="1200" dirty="0" smtClean="0"/>
              <a:t>Yes</a:t>
            </a:r>
            <a:endParaRPr lang="en-US" sz="1200" dirty="0"/>
          </a:p>
        </p:txBody>
      </p:sp>
      <p:sp>
        <p:nvSpPr>
          <p:cNvPr id="191" name="TextBox 190"/>
          <p:cNvSpPr txBox="1"/>
          <p:nvPr/>
        </p:nvSpPr>
        <p:spPr>
          <a:xfrm>
            <a:off x="3962400" y="4648200"/>
            <a:ext cx="533400" cy="276999"/>
          </a:xfrm>
          <a:prstGeom prst="rect">
            <a:avLst/>
          </a:prstGeom>
          <a:noFill/>
        </p:spPr>
        <p:txBody>
          <a:bodyPr wrap="square" rtlCol="0">
            <a:spAutoFit/>
          </a:bodyPr>
          <a:lstStyle/>
          <a:p>
            <a:r>
              <a:rPr lang="en-US" sz="1200" dirty="0" smtClean="0"/>
              <a:t>No</a:t>
            </a:r>
            <a:endParaRPr lang="en-US" sz="1200" dirty="0"/>
          </a:p>
        </p:txBody>
      </p:sp>
      <p:sp>
        <p:nvSpPr>
          <p:cNvPr id="192" name="TextBox 191"/>
          <p:cNvSpPr txBox="1"/>
          <p:nvPr/>
        </p:nvSpPr>
        <p:spPr>
          <a:xfrm>
            <a:off x="7315200" y="4648200"/>
            <a:ext cx="533400" cy="276999"/>
          </a:xfrm>
          <a:prstGeom prst="rect">
            <a:avLst/>
          </a:prstGeom>
          <a:noFill/>
        </p:spPr>
        <p:txBody>
          <a:bodyPr wrap="square" rtlCol="0">
            <a:spAutoFit/>
          </a:bodyPr>
          <a:lstStyle/>
          <a:p>
            <a:r>
              <a:rPr lang="en-US" sz="1200" dirty="0" smtClean="0"/>
              <a:t>Yes</a:t>
            </a:r>
            <a:endParaRPr lang="en-US" sz="1200" dirty="0"/>
          </a:p>
        </p:txBody>
      </p:sp>
      <p:sp>
        <p:nvSpPr>
          <p:cNvPr id="193" name="TextBox 192"/>
          <p:cNvSpPr txBox="1"/>
          <p:nvPr/>
        </p:nvSpPr>
        <p:spPr>
          <a:xfrm>
            <a:off x="8458200" y="4191000"/>
            <a:ext cx="457200" cy="276999"/>
          </a:xfrm>
          <a:prstGeom prst="rect">
            <a:avLst/>
          </a:prstGeom>
          <a:noFill/>
        </p:spPr>
        <p:txBody>
          <a:bodyPr wrap="square" rtlCol="0">
            <a:spAutoFit/>
          </a:bodyPr>
          <a:lstStyle/>
          <a:p>
            <a:r>
              <a:rPr lang="en-US" sz="1200" dirty="0" smtClean="0"/>
              <a:t>No</a:t>
            </a: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75" y="163513"/>
            <a:ext cx="6989763" cy="1284287"/>
          </a:xfrm>
        </p:spPr>
        <p:txBody>
          <a:bodyPr/>
          <a:lstStyle/>
          <a:p>
            <a:r>
              <a:rPr lang="en-US" dirty="0" smtClean="0"/>
              <a:t>Process of building 662.2705</a:t>
            </a:r>
            <a:br>
              <a:rPr lang="en-US" dirty="0" smtClean="0"/>
            </a:br>
            <a:r>
              <a:rPr lang="en-US" dirty="0" smtClean="0"/>
              <a:t>Journal of high explosives</a:t>
            </a:r>
            <a:endParaRPr lang="en-US" dirty="0"/>
          </a:p>
        </p:txBody>
      </p:sp>
      <p:graphicFrame>
        <p:nvGraphicFramePr>
          <p:cNvPr id="4" name="Content Placeholder 3"/>
          <p:cNvGraphicFramePr>
            <a:graphicFrameLocks noGrp="1"/>
          </p:cNvGraphicFramePr>
          <p:nvPr>
            <p:ph idx="1"/>
          </p:nvPr>
        </p:nvGraphicFramePr>
        <p:xfrm>
          <a:off x="720725" y="2534920"/>
          <a:ext cx="7737475" cy="1381760"/>
        </p:xfrm>
        <a:graphic>
          <a:graphicData uri="http://schemas.openxmlformats.org/drawingml/2006/table">
            <a:tbl>
              <a:tblPr firstRow="1" bandRow="1">
                <a:tableStyleId>{B301B821-A1FF-4177-AEE7-76D212191A09}</a:tableStyleId>
              </a:tblPr>
              <a:tblGrid>
                <a:gridCol w="2251075"/>
                <a:gridCol w="859759"/>
                <a:gridCol w="1578641"/>
                <a:gridCol w="3048000"/>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662.27</a:t>
                      </a:r>
                      <a:endParaRPr lang="en-US" dirty="0"/>
                    </a:p>
                  </a:txBody>
                  <a:tcPr/>
                </a:tc>
                <a:tc>
                  <a:txBody>
                    <a:bodyPr/>
                    <a:lstStyle/>
                    <a:p>
                      <a:pPr algn="ctr"/>
                      <a:r>
                        <a:rPr lang="en-US" dirty="0" smtClean="0"/>
                        <a:t>Start</a:t>
                      </a:r>
                      <a:endParaRPr lang="en-US" dirty="0"/>
                    </a:p>
                  </a:txBody>
                  <a:tcPr/>
                </a:tc>
                <a:tc>
                  <a:txBody>
                    <a:bodyPr/>
                    <a:lstStyle/>
                    <a:p>
                      <a:r>
                        <a:rPr lang="en-US" dirty="0" smtClean="0"/>
                        <a:t>662.27</a:t>
                      </a:r>
                      <a:endParaRPr lang="en-US" dirty="0"/>
                    </a:p>
                  </a:txBody>
                  <a:tcPr/>
                </a:tc>
                <a:tc>
                  <a:txBody>
                    <a:bodyPr/>
                    <a:lstStyle/>
                    <a:p>
                      <a:r>
                        <a:rPr lang="en-US" dirty="0" smtClean="0"/>
                        <a:t>High explosives</a:t>
                      </a:r>
                      <a:endParaRPr lang="en-US" b="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T1—05 </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r>
                        <a:rPr lang="en-US" dirty="0" smtClean="0"/>
                        <a:t>662.2705</a:t>
                      </a:r>
                      <a:endParaRPr lang="en-US" dirty="0"/>
                    </a:p>
                  </a:txBody>
                  <a:tcPr/>
                </a:tc>
                <a:tc>
                  <a:txBody>
                    <a:bodyPr/>
                    <a:lstStyle/>
                    <a:p>
                      <a:r>
                        <a:rPr lang="en-US" dirty="0" smtClean="0"/>
                        <a:t>Serial publications</a:t>
                      </a:r>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of process of building 662.2705</a:t>
            </a:r>
            <a:br>
              <a:rPr lang="en-US" dirty="0" smtClean="0"/>
            </a:br>
            <a:r>
              <a:rPr lang="en-US" dirty="0" smtClean="0"/>
              <a:t>Journal of high explosives</a:t>
            </a:r>
            <a:endParaRPr lang="en-US" dirty="0"/>
          </a:p>
        </p:txBody>
      </p:sp>
      <p:pic>
        <p:nvPicPr>
          <p:cNvPr id="1027" name="Picture 3"/>
          <p:cNvPicPr>
            <a:picLocks noChangeAspect="1" noChangeArrowheads="1"/>
          </p:cNvPicPr>
          <p:nvPr/>
        </p:nvPicPr>
        <p:blipFill>
          <a:blip r:embed="rId3" cstate="print"/>
          <a:srcRect/>
          <a:stretch>
            <a:fillRect/>
          </a:stretch>
        </p:blipFill>
        <p:spPr bwMode="auto">
          <a:xfrm>
            <a:off x="330150" y="2676524"/>
            <a:ext cx="8483700" cy="17430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797.2340972921</a:t>
            </a:r>
            <a:br>
              <a:rPr lang="en-US" dirty="0" smtClean="0"/>
            </a:br>
            <a:r>
              <a:rPr lang="en-US" dirty="0" smtClean="0"/>
              <a:t>Scuba diving in the Cayman Islands</a:t>
            </a:r>
            <a:endParaRPr lang="en-US" dirty="0"/>
          </a:p>
        </p:txBody>
      </p:sp>
      <p:graphicFrame>
        <p:nvGraphicFramePr>
          <p:cNvPr id="4" name="Content Placeholder 3"/>
          <p:cNvGraphicFramePr>
            <a:graphicFrameLocks noGrp="1"/>
          </p:cNvGraphicFramePr>
          <p:nvPr>
            <p:ph idx="1"/>
          </p:nvPr>
        </p:nvGraphicFramePr>
        <p:xfrm>
          <a:off x="720725" y="2113280"/>
          <a:ext cx="7737474" cy="1752600"/>
        </p:xfrm>
        <a:graphic>
          <a:graphicData uri="http://schemas.openxmlformats.org/drawingml/2006/table">
            <a:tbl>
              <a:tblPr firstRow="1" bandRow="1">
                <a:tableStyleId>{B301B821-A1FF-4177-AEE7-76D212191A09}</a:tableStyleId>
              </a:tblPr>
              <a:tblGrid>
                <a:gridCol w="2098675"/>
                <a:gridCol w="762000"/>
                <a:gridCol w="1905000"/>
                <a:gridCol w="2971799"/>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a:t>
                      </a:r>
                    </a:p>
                    <a:p>
                      <a:pPr algn="ctr"/>
                      <a:r>
                        <a:rPr lang="en-US" dirty="0" smtClean="0">
                          <a:solidFill>
                            <a:schemeClr val="accent2"/>
                          </a:solidFill>
                        </a:rPr>
                        <a:t>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797.234</a:t>
                      </a:r>
                      <a:endParaRPr lang="en-US" dirty="0"/>
                    </a:p>
                  </a:txBody>
                  <a:tcPr/>
                </a:tc>
                <a:tc>
                  <a:txBody>
                    <a:bodyPr/>
                    <a:lstStyle/>
                    <a:p>
                      <a:pPr algn="ctr"/>
                      <a:r>
                        <a:rPr lang="en-US" dirty="0" smtClean="0"/>
                        <a:t>Start</a:t>
                      </a:r>
                      <a:endParaRPr lang="en-US" dirty="0"/>
                    </a:p>
                  </a:txBody>
                  <a:tcPr/>
                </a:tc>
                <a:tc>
                  <a:txBody>
                    <a:bodyPr/>
                    <a:lstStyle/>
                    <a:p>
                      <a:r>
                        <a:rPr lang="en-US" dirty="0" smtClean="0"/>
                        <a:t>797.234</a:t>
                      </a:r>
                      <a:endParaRPr lang="en-US" dirty="0"/>
                    </a:p>
                  </a:txBody>
                  <a:tcPr/>
                </a:tc>
                <a:tc>
                  <a:txBody>
                    <a:bodyPr/>
                    <a:lstStyle/>
                    <a:p>
                      <a:r>
                        <a:rPr lang="en-US" dirty="0" smtClean="0"/>
                        <a:t>Scuba diving</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T1—093-099</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797.23409</a:t>
                      </a:r>
                    </a:p>
                  </a:txBody>
                  <a:tcPr/>
                </a:tc>
                <a:tc>
                  <a:txBody>
                    <a:bodyPr/>
                    <a:lstStyle/>
                    <a:p>
                      <a:r>
                        <a:rPr lang="en-US" dirty="0" smtClean="0"/>
                        <a:t>Specific . . . localities</a:t>
                      </a:r>
                      <a:r>
                        <a:rPr lang="en-US" baseline="0" dirty="0" smtClean="0"/>
                        <a:t> . . .</a:t>
                      </a:r>
                      <a:endParaRPr lang="en-US" b="0" dirty="0" smtClean="0"/>
                    </a:p>
                  </a:txBody>
                  <a:tcPr/>
                </a:tc>
              </a:tr>
              <a:tr h="370840">
                <a:tc>
                  <a:txBody>
                    <a:bodyPr/>
                    <a:lstStyle/>
                    <a:p>
                      <a:r>
                        <a:rPr lang="en-US" dirty="0" smtClean="0"/>
                        <a:t>T2—72921 </a:t>
                      </a:r>
                    </a:p>
                  </a:txBody>
                  <a:tcPr/>
                </a:tc>
                <a:tc>
                  <a:txBody>
                    <a:bodyPr/>
                    <a:lstStyle/>
                    <a:p>
                      <a:pPr algn="ct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797.2340972921</a:t>
                      </a:r>
                    </a:p>
                  </a:txBody>
                  <a:tcPr/>
                </a:tc>
                <a:tc>
                  <a:txBody>
                    <a:bodyPr/>
                    <a:lstStyle/>
                    <a:p>
                      <a:r>
                        <a:rPr lang="en-US" dirty="0" smtClean="0"/>
                        <a:t>Cayman Islands</a:t>
                      </a:r>
                      <a:endParaRPr lang="en-US"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75" y="147638"/>
            <a:ext cx="7261225" cy="1284287"/>
          </a:xfrm>
        </p:spPr>
        <p:txBody>
          <a:bodyPr/>
          <a:lstStyle/>
          <a:p>
            <a:r>
              <a:rPr lang="en-US" dirty="0" smtClean="0"/>
              <a:t>Results of process of building 797.2340972921</a:t>
            </a:r>
            <a:br>
              <a:rPr lang="en-US" dirty="0" smtClean="0"/>
            </a:br>
            <a:r>
              <a:rPr lang="en-US" dirty="0" smtClean="0"/>
              <a:t>Scuba diving in the Cayman Islands</a:t>
            </a:r>
            <a:endParaRPr lang="en-US" dirty="0"/>
          </a:p>
        </p:txBody>
      </p:sp>
      <p:pic>
        <p:nvPicPr>
          <p:cNvPr id="5122" name="Picture 2"/>
          <p:cNvPicPr>
            <a:picLocks noChangeAspect="1" noChangeArrowheads="1"/>
          </p:cNvPicPr>
          <p:nvPr/>
        </p:nvPicPr>
        <p:blipFill>
          <a:blip r:embed="rId3" cstate="print"/>
          <a:srcRect/>
          <a:stretch>
            <a:fillRect/>
          </a:stretch>
        </p:blipFill>
        <p:spPr bwMode="auto">
          <a:xfrm>
            <a:off x="452438" y="2449162"/>
            <a:ext cx="8239125" cy="250383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building 808.5102432422</a:t>
            </a:r>
            <a:br>
              <a:rPr lang="en-US" dirty="0" smtClean="0"/>
            </a:br>
            <a:r>
              <a:rPr lang="en-US" dirty="0" smtClean="0"/>
              <a:t>Public speaking for politicians</a:t>
            </a:r>
            <a:endParaRPr lang="en-US" dirty="0"/>
          </a:p>
        </p:txBody>
      </p:sp>
      <p:graphicFrame>
        <p:nvGraphicFramePr>
          <p:cNvPr id="4" name="Content Placeholder 3"/>
          <p:cNvGraphicFramePr>
            <a:graphicFrameLocks noGrp="1"/>
          </p:cNvGraphicFramePr>
          <p:nvPr>
            <p:ph idx="1"/>
          </p:nvPr>
        </p:nvGraphicFramePr>
        <p:xfrm>
          <a:off x="720725" y="2667000"/>
          <a:ext cx="7737474" cy="2565400"/>
        </p:xfrm>
        <a:graphic>
          <a:graphicData uri="http://schemas.openxmlformats.org/drawingml/2006/table">
            <a:tbl>
              <a:tblPr firstRow="1" bandRow="1">
                <a:tableStyleId>{B301B821-A1FF-4177-AEE7-76D212191A09}</a:tableStyleId>
              </a:tblPr>
              <a:tblGrid>
                <a:gridCol w="2098675"/>
                <a:gridCol w="762000"/>
                <a:gridCol w="1981200"/>
                <a:gridCol w="2895599"/>
              </a:tblGrid>
              <a:tr h="370840">
                <a:tc>
                  <a:txBody>
                    <a:bodyPr/>
                    <a:lstStyle/>
                    <a:p>
                      <a:pPr algn="ctr"/>
                      <a:r>
                        <a:rPr lang="en-US" dirty="0" smtClean="0">
                          <a:solidFill>
                            <a:schemeClr val="accent2"/>
                          </a:solidFill>
                        </a:rPr>
                        <a:t>Navigate to </a:t>
                      </a:r>
                    </a:p>
                    <a:p>
                      <a:pPr algn="ctr"/>
                      <a:r>
                        <a:rPr lang="en-US" dirty="0" smtClean="0">
                          <a:solidFill>
                            <a:schemeClr val="accent2"/>
                          </a:solidFill>
                        </a:rPr>
                        <a:t>this number/span</a:t>
                      </a:r>
                      <a:endParaRPr lang="en-US" b="1" dirty="0">
                        <a:solidFill>
                          <a:schemeClr val="accent2"/>
                        </a:solidFill>
                      </a:endParaRPr>
                    </a:p>
                  </a:txBody>
                  <a:tcPr/>
                </a:tc>
                <a:tc>
                  <a:txBody>
                    <a:bodyPr/>
                    <a:lstStyle/>
                    <a:p>
                      <a:pPr algn="ctr"/>
                      <a:r>
                        <a:rPr lang="en-US" dirty="0" smtClean="0">
                          <a:solidFill>
                            <a:schemeClr val="accent2"/>
                          </a:solidFill>
                        </a:rPr>
                        <a:t>Click</a:t>
                      </a:r>
                      <a:endParaRPr lang="en-US" b="1" dirty="0">
                        <a:solidFill>
                          <a:schemeClr val="accent2"/>
                        </a:solidFill>
                      </a:endParaRPr>
                    </a:p>
                  </a:txBody>
                  <a:tcPr/>
                </a:tc>
                <a:tc>
                  <a:txBody>
                    <a:bodyPr/>
                    <a:lstStyle/>
                    <a:p>
                      <a:pPr algn="ctr"/>
                      <a:r>
                        <a:rPr lang="en-US" dirty="0" smtClean="0">
                          <a:solidFill>
                            <a:schemeClr val="accent2"/>
                          </a:solidFill>
                        </a:rPr>
                        <a:t>Number </a:t>
                      </a:r>
                    </a:p>
                    <a:p>
                      <a:pPr algn="ctr"/>
                      <a:r>
                        <a:rPr lang="en-US" dirty="0" smtClean="0">
                          <a:solidFill>
                            <a:schemeClr val="accent2"/>
                          </a:solidFill>
                        </a:rPr>
                        <a:t>built</a:t>
                      </a:r>
                      <a:r>
                        <a:rPr lang="en-US" baseline="0" dirty="0" smtClean="0">
                          <a:solidFill>
                            <a:schemeClr val="accent2"/>
                          </a:solidFill>
                        </a:rPr>
                        <a:t> so far</a:t>
                      </a:r>
                      <a:endParaRPr lang="en-US" dirty="0">
                        <a:solidFill>
                          <a:schemeClr val="accent2"/>
                        </a:solidFill>
                      </a:endParaRPr>
                    </a:p>
                  </a:txBody>
                  <a:tcPr/>
                </a:tc>
                <a:tc>
                  <a:txBody>
                    <a:bodyPr/>
                    <a:lstStyle/>
                    <a:p>
                      <a:pPr algn="ctr"/>
                      <a:r>
                        <a:rPr lang="en-US" dirty="0" smtClean="0">
                          <a:solidFill>
                            <a:schemeClr val="accent2"/>
                          </a:solidFill>
                        </a:rPr>
                        <a:t>Caption of last number/notation added</a:t>
                      </a:r>
                      <a:endParaRPr lang="en-US" dirty="0">
                        <a:solidFill>
                          <a:schemeClr val="accent2"/>
                        </a:solidFill>
                      </a:endParaRPr>
                    </a:p>
                  </a:txBody>
                  <a:tcPr/>
                </a:tc>
              </a:tr>
              <a:tr h="370840">
                <a:tc>
                  <a:txBody>
                    <a:bodyPr/>
                    <a:lstStyle/>
                    <a:p>
                      <a:r>
                        <a:rPr lang="en-US" dirty="0" smtClean="0"/>
                        <a:t>808.51</a:t>
                      </a:r>
                      <a:endParaRPr lang="en-US" dirty="0"/>
                    </a:p>
                  </a:txBody>
                  <a:tcPr/>
                </a:tc>
                <a:tc>
                  <a:txBody>
                    <a:bodyPr/>
                    <a:lstStyle/>
                    <a:p>
                      <a:pPr algn="ctr"/>
                      <a:r>
                        <a:rPr lang="en-US" dirty="0" smtClean="0"/>
                        <a:t>Start</a:t>
                      </a:r>
                      <a:endParaRPr lang="en-US" dirty="0"/>
                    </a:p>
                  </a:txBody>
                  <a:tcPr/>
                </a:tc>
                <a:tc>
                  <a:txBody>
                    <a:bodyPr/>
                    <a:lstStyle/>
                    <a:p>
                      <a:r>
                        <a:rPr lang="en-US" dirty="0" smtClean="0"/>
                        <a:t>808.51</a:t>
                      </a:r>
                      <a:endParaRPr lang="en-US" dirty="0"/>
                    </a:p>
                  </a:txBody>
                  <a:tcPr/>
                </a:tc>
                <a:tc>
                  <a:txBody>
                    <a:bodyPr/>
                    <a:lstStyle/>
                    <a:p>
                      <a:r>
                        <a:rPr lang="en-US" dirty="0" smtClean="0"/>
                        <a:t>Public speaking (Oratory)</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T1—024</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Add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808.51024</a:t>
                      </a:r>
                    </a:p>
                  </a:txBody>
                  <a:tcPr/>
                </a:tc>
                <a:tc>
                  <a:txBody>
                    <a:bodyPr/>
                    <a:lstStyle/>
                    <a:p>
                      <a:r>
                        <a:rPr lang="en-US" dirty="0" smtClean="0"/>
                        <a:t>The subject for people in . . .</a:t>
                      </a:r>
                      <a:endParaRPr lang="en-US" b="0" dirty="0" smtClean="0"/>
                    </a:p>
                  </a:txBody>
                  <a:tcPr/>
                </a:tc>
              </a:tr>
              <a:tr h="370840">
                <a:tc>
                  <a:txBody>
                    <a:bodyPr/>
                    <a:lstStyle/>
                    <a:p>
                      <a:r>
                        <a:rPr lang="en-US" dirty="0" smtClean="0"/>
                        <a:t>324.22</a:t>
                      </a:r>
                    </a:p>
                  </a:txBody>
                  <a:tcPr/>
                </a:tc>
                <a:tc>
                  <a:txBody>
                    <a:bodyPr/>
                    <a:lstStyle/>
                    <a:p>
                      <a:pPr algn="ctr"/>
                      <a:r>
                        <a:rPr lang="en-US" dirty="0" smtClean="0"/>
                        <a:t>Add</a:t>
                      </a:r>
                    </a:p>
                  </a:txBody>
                  <a:tcPr/>
                </a:tc>
                <a:tc>
                  <a:txBody>
                    <a:bodyPr/>
                    <a:lstStyle/>
                    <a:p>
                      <a:r>
                        <a:rPr lang="en-US" dirty="0" smtClean="0"/>
                        <a:t>808.5102432422</a:t>
                      </a:r>
                      <a:endParaRPr lang="en-US" dirty="0"/>
                    </a:p>
                  </a:txBody>
                  <a:tcPr/>
                </a:tc>
                <a:tc>
                  <a:txBody>
                    <a:bodyPr/>
                    <a:lstStyle/>
                    <a:p>
                      <a:r>
                        <a:rPr lang="en-US" dirty="0" smtClean="0"/>
                        <a:t>Leadership (“Class here politics as a profession, occupation, hobby”)</a:t>
                      </a:r>
                      <a:endParaRPr lang="en-US"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 to “add . . . notation 001-999” leads to main class 0; if required, search for desired notation to add (in this case, 324.22)</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588861" y="1623674"/>
            <a:ext cx="7966279" cy="492952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975" y="147638"/>
            <a:ext cx="7185025" cy="1284287"/>
          </a:xfrm>
        </p:spPr>
        <p:txBody>
          <a:bodyPr/>
          <a:lstStyle/>
          <a:p>
            <a:r>
              <a:rPr lang="en-US" dirty="0" smtClean="0"/>
              <a:t>Results of process of building 808.5102432422</a:t>
            </a:r>
            <a:br>
              <a:rPr lang="en-US" dirty="0" smtClean="0"/>
            </a:br>
            <a:r>
              <a:rPr lang="en-US" dirty="0" smtClean="0"/>
              <a:t>Public speaking for politicians</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456576" y="2376488"/>
            <a:ext cx="8230848" cy="257651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clc_light_orange">
  <a:themeElements>
    <a:clrScheme name="Custom 1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FF"/>
      </a:hlink>
      <a:folHlink>
        <a:srgbClr val="99CC00"/>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3331</TotalTime>
  <Words>750</Words>
  <Application>Microsoft Office PowerPoint</Application>
  <PresentationFormat>On-screen Show (4:3)</PresentationFormat>
  <Paragraphs>160</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oclc_light_orange</vt:lpstr>
      <vt:lpstr>WebDewey Number Building  Standard subdivision examples</vt:lpstr>
      <vt:lpstr>Overall workflow</vt:lpstr>
      <vt:lpstr>Process of building 662.2705 Journal of high explosives</vt:lpstr>
      <vt:lpstr>Results of process of building 662.2705 Journal of high explosives</vt:lpstr>
      <vt:lpstr>Process of building 797.2340972921 Scuba diving in the Cayman Islands</vt:lpstr>
      <vt:lpstr>Results of process of building 797.2340972921 Scuba diving in the Cayman Islands</vt:lpstr>
      <vt:lpstr>Process of building 808.5102432422 Public speaking for politicians</vt:lpstr>
      <vt:lpstr>Instruction to “add . . . notation 001-999” leads to main class 0; if required, search for desired notation to add (in this case, 324.22)</vt:lpstr>
      <vt:lpstr>Results of process of building 808.5102432422 Public speaking for politicians</vt:lpstr>
      <vt:lpstr>Process of building 332.75086202 Bankruptcy statistics by socioeconomic levels</vt:lpstr>
      <vt:lpstr>Results of process of building 332.75086202 Bankruptcy statistics by socioeconomic levels</vt:lpstr>
      <vt:lpstr>Process of building 153.940003 Encyclopedia of aptitude testing</vt:lpstr>
      <vt:lpstr>Results of process of building 153.940003 Encyclopedia of aptitude testing</vt:lpstr>
      <vt:lpstr>Process of building 657.861009 (1) History of accounting for labor unions</vt:lpstr>
      <vt:lpstr>Process of building 657.861009 (2) History of accounting for labor unions</vt:lpstr>
      <vt:lpstr>Process of building 657.861009 (3) History of accounting for labor unions</vt:lpstr>
      <vt:lpstr>Process of building 657.861009 (4) History of accounting for labor unions</vt:lpstr>
      <vt:lpstr>Results of process of building 657.861009 with Edit Local History of accounting for labor unions</vt:lpstr>
    </vt:vector>
  </TitlesOfParts>
  <Company>OCLC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Dewey Number Building</dc:title>
  <dc:creator>Libbie Crawford</dc:creator>
  <cp:lastModifiedBy>Rebecca Green</cp:lastModifiedBy>
  <cp:revision>256</cp:revision>
  <dcterms:created xsi:type="dcterms:W3CDTF">2012-10-09T18:58:28Z</dcterms:created>
  <dcterms:modified xsi:type="dcterms:W3CDTF">2012-11-05T14:47:36Z</dcterms:modified>
</cp:coreProperties>
</file>