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373" r:id="rId6"/>
    <p:sldId id="378" r:id="rId7"/>
    <p:sldId id="382" r:id="rId8"/>
    <p:sldId id="380" r:id="rId9"/>
    <p:sldId id="377" r:id="rId10"/>
    <p:sldId id="375" r:id="rId11"/>
    <p:sldId id="376" r:id="rId12"/>
    <p:sldId id="381" r:id="rId13"/>
    <p:sldId id="379" r:id="rId14"/>
    <p:sldId id="3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046" autoAdjust="0"/>
  </p:normalViewPr>
  <p:slideViewPr>
    <p:cSldViewPr>
      <p:cViewPr varScale="1">
        <p:scale>
          <a:sx n="102" d="100"/>
          <a:sy n="102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2857E-9EF4-4134-AD2C-28540DB8F6D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EDC25-C18D-4479-93CD-2B659FACF3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10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8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2859088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5711825" y="-279400"/>
            <a:ext cx="2425700" cy="2425700"/>
          </a:xfrm>
          <a:prstGeom prst="ellipse">
            <a:avLst/>
          </a:prstGeom>
          <a:solidFill>
            <a:schemeClr val="bg1">
              <a:alpha val="7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7567613" y="719138"/>
            <a:ext cx="1711325" cy="1711325"/>
          </a:xfrm>
          <a:prstGeom prst="ellipse">
            <a:avLst/>
          </a:prstGeom>
          <a:solidFill>
            <a:schemeClr val="bg1">
              <a:alpha val="14999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6997700" y="1860550"/>
            <a:ext cx="1139825" cy="1139825"/>
          </a:xfrm>
          <a:prstGeom prst="ellipse">
            <a:avLst/>
          </a:prstGeom>
          <a:solidFill>
            <a:schemeClr val="bg1">
              <a:alpha val="2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3463" y="862013"/>
            <a:ext cx="4808537" cy="1751012"/>
          </a:xfrm>
        </p:spPr>
        <p:txBody>
          <a:bodyPr lIns="0" rIns="0" anchor="b"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3463" y="3352800"/>
            <a:ext cx="4198937" cy="1930400"/>
          </a:xfrm>
        </p:spPr>
        <p:txBody>
          <a:bodyPr tIns="45720" bIns="45720"/>
          <a:lstStyle>
            <a:lvl1pPr marL="0" indent="12700">
              <a:spcBef>
                <a:spcPct val="0"/>
              </a:spcBef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6157" name="Picture 13" descr="logo with 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4850" y="5570538"/>
            <a:ext cx="31384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17" descr="lite border 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</p:spPr>
      </p:pic>
      <p:pic>
        <p:nvPicPr>
          <p:cNvPr id="6162" name="Picture 18" descr="lite border bott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6163" name="Picture 19" descr="lite border lef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6164" name="Picture 20" descr="lite border righ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147638"/>
            <a:ext cx="1997075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147638"/>
            <a:ext cx="5838825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431925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47638"/>
            <a:ext cx="698976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74A1B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36750"/>
            <a:ext cx="7702550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4" name="Picture 10" descr="logo white smal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86675" y="628650"/>
            <a:ext cx="9969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lite border 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  <a:effectLst/>
        </p:spPr>
      </p:pic>
      <p:pic>
        <p:nvPicPr>
          <p:cNvPr id="1036" name="Picture 12" descr="lite border bottom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1037" name="Picture 13" descr="lite border left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1038" name="Picture 14" descr="lite border right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238125" indent="-225425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900" b="1">
          <a:solidFill>
            <a:schemeClr val="tx1"/>
          </a:solidFill>
          <a:latin typeface="+mn-lt"/>
        </a:defRPr>
      </a:lvl2pPr>
      <a:lvl3pPr marL="11509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700" b="1">
          <a:solidFill>
            <a:schemeClr val="tx1"/>
          </a:solidFill>
          <a:latin typeface="+mn-lt"/>
        </a:defRPr>
      </a:lvl3pPr>
      <a:lvl4pPr marL="16081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500" b="1">
          <a:solidFill>
            <a:schemeClr val="tx1"/>
          </a:solidFill>
          <a:latin typeface="+mn-lt"/>
        </a:defRPr>
      </a:lvl4pPr>
      <a:lvl5pPr marL="20637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5pPr>
      <a:lvl6pPr marL="25209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6pPr>
      <a:lvl7pPr marL="2978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7pPr>
      <a:lvl8pPr marL="34353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8pPr>
      <a:lvl9pPr marL="38925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WebDewey</a:t>
            </a:r>
            <a:r>
              <a:rPr lang="en-US" dirty="0" smtClean="0"/>
              <a:t> Number Building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User </a:t>
            </a:r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user term for </a:t>
            </a:r>
            <a:r>
              <a:rPr lang="en-US" dirty="0" smtClean="0"/>
              <a:t>584.72168 </a:t>
            </a:r>
            <a:r>
              <a:rPr lang="en-US" dirty="0" smtClean="0"/>
              <a:t>Rare and endangered orchids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default user term, which is based on captions.</a:t>
            </a:r>
          </a:p>
          <a:p>
            <a:r>
              <a:rPr lang="en-US" dirty="0" smtClean="0"/>
              <a:t>Edit User term to match pattern in Relative Index for similar works: </a:t>
            </a:r>
            <a:r>
              <a:rPr lang="en-US" dirty="0" smtClean="0"/>
              <a:t>Rare </a:t>
            </a:r>
            <a:r>
              <a:rPr lang="en-US" dirty="0" err="1" smtClean="0"/>
              <a:t>Orchidaceae</a:t>
            </a:r>
            <a:endParaRPr lang="en-US" dirty="0" smtClean="0"/>
          </a:p>
          <a:p>
            <a:r>
              <a:rPr lang="en-US" dirty="0" smtClean="0"/>
              <a:t>Click Update.</a:t>
            </a:r>
          </a:p>
          <a:p>
            <a:r>
              <a:rPr lang="en-US" dirty="0" smtClean="0"/>
              <a:t>Edit User term again to match pattern in Relative Index for similar works: Rare orchids</a:t>
            </a:r>
          </a:p>
          <a:p>
            <a:r>
              <a:rPr lang="en-US" dirty="0" smtClean="0"/>
              <a:t>Click </a:t>
            </a:r>
            <a:r>
              <a:rPr lang="en-US" dirty="0" smtClean="0"/>
              <a:t>Add. Now let’s say you have changed your mind and want “Rare orchids” to be caption.  Use radio button to select that term and click Set as Caption.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of editing user term for </a:t>
            </a:r>
            <a:r>
              <a:rPr lang="en-US" dirty="0" smtClean="0"/>
              <a:t>584.72168 </a:t>
            </a:r>
            <a:r>
              <a:rPr lang="en-US" dirty="0" smtClean="0"/>
              <a:t>Rare and endangered orchids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16" y="1524000"/>
            <a:ext cx="8398568" cy="5086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89763" cy="1284287"/>
          </a:xfrm>
        </p:spPr>
        <p:txBody>
          <a:bodyPr/>
          <a:lstStyle/>
          <a:p>
            <a:r>
              <a:rPr lang="en-US" dirty="0" smtClean="0"/>
              <a:t>Overall workflow</a:t>
            </a:r>
            <a:endParaRPr lang="en-US" dirty="0"/>
          </a:p>
        </p:txBody>
      </p:sp>
      <p:grpSp>
        <p:nvGrpSpPr>
          <p:cNvPr id="3" name="Group 195"/>
          <p:cNvGrpSpPr/>
          <p:nvPr/>
        </p:nvGrpSpPr>
        <p:grpSpPr>
          <a:xfrm>
            <a:off x="352825" y="1598525"/>
            <a:ext cx="8435029" cy="4954675"/>
            <a:chOff x="352825" y="1598525"/>
            <a:chExt cx="8435029" cy="4954675"/>
          </a:xfrm>
        </p:grpSpPr>
        <p:grpSp>
          <p:nvGrpSpPr>
            <p:cNvPr id="4" name="Group 2"/>
            <p:cNvGrpSpPr/>
            <p:nvPr/>
          </p:nvGrpSpPr>
          <p:grpSpPr>
            <a:xfrm>
              <a:off x="1457737" y="2385584"/>
              <a:ext cx="372899" cy="91440"/>
              <a:chOff x="1110723" y="1152473"/>
              <a:chExt cx="372899" cy="91440"/>
            </a:xfrm>
          </p:grpSpPr>
          <p:sp>
            <p:nvSpPr>
              <p:cNvPr id="94" name="Straight Connector 3"/>
              <p:cNvSpPr/>
              <p:nvPr/>
            </p:nvSpPr>
            <p:spPr>
              <a:xfrm>
                <a:off x="1110723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5" name="Straight Connector 4"/>
              <p:cNvSpPr/>
              <p:nvPr/>
            </p:nvSpPr>
            <p:spPr>
              <a:xfrm>
                <a:off x="1287085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5" name="Group 3"/>
            <p:cNvGrpSpPr/>
            <p:nvPr/>
          </p:nvGrpSpPr>
          <p:grpSpPr>
            <a:xfrm>
              <a:off x="352825" y="1905000"/>
              <a:ext cx="1106711" cy="1052607"/>
              <a:chOff x="5811" y="671889"/>
              <a:chExt cx="1106711" cy="1052607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3" name="Rectangle 92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Find starting number/span with add instruction, else find base number</a:t>
                </a:r>
                <a:endParaRPr lang="en-US" sz="1200" kern="1200" dirty="0"/>
              </a:p>
            </p:txBody>
          </p:sp>
        </p:grpSp>
        <p:grpSp>
          <p:nvGrpSpPr>
            <p:cNvPr id="6" name="Group 4"/>
            <p:cNvGrpSpPr/>
            <p:nvPr/>
          </p:nvGrpSpPr>
          <p:grpSpPr>
            <a:xfrm>
              <a:off x="2708515" y="2385584"/>
              <a:ext cx="372899" cy="91440"/>
              <a:chOff x="2361501" y="1152473"/>
              <a:chExt cx="372899" cy="91440"/>
            </a:xfrm>
          </p:grpSpPr>
          <p:sp>
            <p:nvSpPr>
              <p:cNvPr id="90" name="Straight Connector 7"/>
              <p:cNvSpPr/>
              <p:nvPr/>
            </p:nvSpPr>
            <p:spPr>
              <a:xfrm>
                <a:off x="2361501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1" name="Straight Connector 8"/>
              <p:cNvSpPr/>
              <p:nvPr/>
            </p:nvSpPr>
            <p:spPr>
              <a:xfrm>
                <a:off x="2537863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7" name="Group 5"/>
            <p:cNvGrpSpPr/>
            <p:nvPr/>
          </p:nvGrpSpPr>
          <p:grpSpPr>
            <a:xfrm>
              <a:off x="1863036" y="1905000"/>
              <a:ext cx="847278" cy="1052607"/>
              <a:chOff x="1516022" y="671889"/>
              <a:chExt cx="847278" cy="1052607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9" name="Rectangle 88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Click Start/Add</a:t>
                </a:r>
                <a:endParaRPr lang="en-US" sz="1200" kern="1200" dirty="0"/>
              </a:p>
            </p:txBody>
          </p:sp>
        </p:grpSp>
        <p:grpSp>
          <p:nvGrpSpPr>
            <p:cNvPr id="8" name="Group 6"/>
            <p:cNvGrpSpPr/>
            <p:nvPr/>
          </p:nvGrpSpPr>
          <p:grpSpPr>
            <a:xfrm>
              <a:off x="4592699" y="2385584"/>
              <a:ext cx="378565" cy="91440"/>
              <a:chOff x="4245685" y="1152473"/>
              <a:chExt cx="378565" cy="91440"/>
            </a:xfrm>
          </p:grpSpPr>
          <p:sp>
            <p:nvSpPr>
              <p:cNvPr id="86" name="Straight Connector 11"/>
              <p:cNvSpPr/>
              <p:nvPr/>
            </p:nvSpPr>
            <p:spPr>
              <a:xfrm>
                <a:off x="4245685" y="1152473"/>
                <a:ext cx="378565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206382" y="45720"/>
                    </a:lnTo>
                    <a:lnTo>
                      <a:pt x="206382" y="47141"/>
                    </a:lnTo>
                    <a:lnTo>
                      <a:pt x="378565" y="47141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7" name="Straight Connector 12"/>
              <p:cNvSpPr/>
              <p:nvPr/>
            </p:nvSpPr>
            <p:spPr>
              <a:xfrm>
                <a:off x="4424739" y="1196173"/>
                <a:ext cx="20458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9" name="Group 7"/>
            <p:cNvGrpSpPr/>
            <p:nvPr/>
          </p:nvGrpSpPr>
          <p:grpSpPr>
            <a:xfrm>
              <a:off x="3113814" y="1905000"/>
              <a:ext cx="1480685" cy="1052607"/>
              <a:chOff x="2766800" y="671889"/>
              <a:chExt cx="1480685" cy="1052607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5" name="Rectangle 84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System displays notation specified by add instruction or displays Table 1 (in final step)</a:t>
                </a:r>
              </a:p>
            </p:txBody>
          </p:sp>
        </p:grpSp>
        <p:grpSp>
          <p:nvGrpSpPr>
            <p:cNvPr id="10" name="Group 8"/>
            <p:cNvGrpSpPr/>
            <p:nvPr/>
          </p:nvGrpSpPr>
          <p:grpSpPr>
            <a:xfrm>
              <a:off x="6756210" y="2385584"/>
              <a:ext cx="367232" cy="91440"/>
              <a:chOff x="6409196" y="1152473"/>
              <a:chExt cx="367232" cy="91440"/>
            </a:xfrm>
          </p:grpSpPr>
          <p:sp>
            <p:nvSpPr>
              <p:cNvPr id="82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3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1" name="Group 9"/>
            <p:cNvGrpSpPr/>
            <p:nvPr/>
          </p:nvGrpSpPr>
          <p:grpSpPr>
            <a:xfrm>
              <a:off x="5003665" y="1906421"/>
              <a:ext cx="1754345" cy="1052607"/>
              <a:chOff x="4656651" y="673310"/>
              <a:chExt cx="1754345" cy="1052607"/>
            </a:xfrm>
          </p:grpSpPr>
          <p:sp>
            <p:nvSpPr>
              <p:cNvPr id="80" name="Flowchart: Decision 79"/>
              <p:cNvSpPr/>
              <p:nvPr/>
            </p:nvSpPr>
            <p:spPr>
              <a:xfrm>
                <a:off x="4656651" y="673310"/>
                <a:ext cx="1754345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1" name="Flowchart: Decision 18"/>
              <p:cNvSpPr/>
              <p:nvPr/>
            </p:nvSpPr>
            <p:spPr>
              <a:xfrm>
                <a:off x="5095237" y="936462"/>
                <a:ext cx="877173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Number building complete?</a:t>
                </a:r>
                <a:endParaRPr lang="en-US" sz="1200" kern="12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155843" y="1905000"/>
              <a:ext cx="1478544" cy="1052607"/>
              <a:chOff x="6808829" y="671889"/>
              <a:chExt cx="1478544" cy="1052607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7" name="Rectangle 76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As needed, user navigates to next number/span with add instruction or base number</a:t>
                </a:r>
                <a:endParaRPr lang="en-US" sz="1200" kern="1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306565" y="4067870"/>
              <a:ext cx="372899" cy="91440"/>
              <a:chOff x="959551" y="2608580"/>
              <a:chExt cx="372899" cy="91440"/>
            </a:xfrm>
          </p:grpSpPr>
          <p:sp>
            <p:nvSpPr>
              <p:cNvPr id="74" name="Straight Connector 23"/>
              <p:cNvSpPr/>
              <p:nvPr/>
            </p:nvSpPr>
            <p:spPr>
              <a:xfrm>
                <a:off x="959551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5" name="Straight Connector 24"/>
              <p:cNvSpPr/>
              <p:nvPr/>
            </p:nvSpPr>
            <p:spPr>
              <a:xfrm>
                <a:off x="1135913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52825" y="3587286"/>
              <a:ext cx="955539" cy="1052607"/>
              <a:chOff x="5811" y="2127996"/>
              <a:chExt cx="955539" cy="1052607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3" name="Rectangle 72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the number is correct, click Save</a:t>
                </a:r>
                <a:endParaRPr lang="en-US" sz="1200" kern="1200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716216" y="4067870"/>
              <a:ext cx="372899" cy="91440"/>
              <a:chOff x="2369202" y="2608580"/>
              <a:chExt cx="372899" cy="91440"/>
            </a:xfrm>
          </p:grpSpPr>
          <p:sp>
            <p:nvSpPr>
              <p:cNvPr id="70" name="Straight Connector 27"/>
              <p:cNvSpPr/>
              <p:nvPr/>
            </p:nvSpPr>
            <p:spPr>
              <a:xfrm>
                <a:off x="2369202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1" name="Straight Connector 28"/>
              <p:cNvSpPr/>
              <p:nvPr/>
            </p:nvSpPr>
            <p:spPr>
              <a:xfrm>
                <a:off x="2545564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711864" y="3587286"/>
              <a:ext cx="1006152" cy="1052607"/>
              <a:chOff x="1364850" y="2127996"/>
              <a:chExt cx="1006152" cy="1052607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9" name="Rectangle 68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box appears, select user terms </a:t>
                </a:r>
                <a:endParaRPr lang="en-US" sz="1200" kern="12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874061" y="4067870"/>
              <a:ext cx="372899" cy="91440"/>
              <a:chOff x="4527047" y="2608580"/>
              <a:chExt cx="372899" cy="91440"/>
            </a:xfrm>
          </p:grpSpPr>
          <p:sp>
            <p:nvSpPr>
              <p:cNvPr id="66" name="Straight Connector 31"/>
              <p:cNvSpPr/>
              <p:nvPr/>
            </p:nvSpPr>
            <p:spPr>
              <a:xfrm>
                <a:off x="4527047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7" name="Straight Connector 32"/>
              <p:cNvSpPr/>
              <p:nvPr/>
            </p:nvSpPr>
            <p:spPr>
              <a:xfrm>
                <a:off x="4703409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121516" y="3587286"/>
              <a:ext cx="1754345" cy="1052607"/>
              <a:chOff x="2774502" y="2127996"/>
              <a:chExt cx="1754345" cy="1052607"/>
            </a:xfrm>
          </p:grpSpPr>
          <p:sp>
            <p:nvSpPr>
              <p:cNvPr id="64" name="Flowchart: Decision 63"/>
              <p:cNvSpPr/>
              <p:nvPr/>
            </p:nvSpPr>
            <p:spPr>
              <a:xfrm>
                <a:off x="2774502" y="2127996"/>
                <a:ext cx="1754345" cy="1052607"/>
              </a:xfrm>
              <a:prstGeom prst="flowChartDecision">
                <a:avLst/>
              </a:prstGeom>
              <a:solidFill>
                <a:srgbClr val="FFFF00"/>
              </a:solidFill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5" name="Flowchart: Decision 34"/>
              <p:cNvSpPr/>
              <p:nvPr/>
            </p:nvSpPr>
            <p:spPr>
              <a:xfrm>
                <a:off x="3213088" y="2391148"/>
                <a:ext cx="877173" cy="526303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needs to be changed?</a:t>
                </a:r>
                <a:endParaRPr lang="en-US" sz="1200" kern="1200" dirty="0"/>
              </a:p>
            </p:txBody>
          </p:sp>
        </p:grpSp>
        <p:grpSp>
          <p:nvGrpSpPr>
            <p:cNvPr id="19" name="Group 19"/>
            <p:cNvGrpSpPr/>
            <p:nvPr/>
          </p:nvGrpSpPr>
          <p:grpSpPr>
            <a:xfrm>
              <a:off x="5279360" y="3587286"/>
              <a:ext cx="1134657" cy="1052607"/>
              <a:chOff x="4932346" y="2127996"/>
              <a:chExt cx="1134657" cy="1052607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1" name="Rectangle 60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Edit term, click Update</a:t>
                </a:r>
                <a:endParaRPr lang="en-US" sz="1200" kern="1200" dirty="0"/>
              </a:p>
            </p:txBody>
          </p:sp>
        </p:grpSp>
        <p:grpSp>
          <p:nvGrpSpPr>
            <p:cNvPr id="20" name="Group 21"/>
            <p:cNvGrpSpPr/>
            <p:nvPr/>
          </p:nvGrpSpPr>
          <p:grpSpPr>
            <a:xfrm>
              <a:off x="6823330" y="3606275"/>
              <a:ext cx="1829483" cy="1052607"/>
              <a:chOff x="6476316" y="2146985"/>
              <a:chExt cx="1829483" cy="1052607"/>
            </a:xfrm>
          </p:grpSpPr>
          <p:sp>
            <p:nvSpPr>
              <p:cNvPr id="56" name="Flowchart: Decision 55"/>
              <p:cNvSpPr/>
              <p:nvPr/>
            </p:nvSpPr>
            <p:spPr>
              <a:xfrm>
                <a:off x="6476316" y="2146985"/>
                <a:ext cx="1829483" cy="1052607"/>
              </a:xfrm>
              <a:prstGeom prst="flowChartDecision">
                <a:avLst/>
              </a:prstGeom>
              <a:solidFill>
                <a:srgbClr val="FFFF00"/>
              </a:solidFill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7" name="Flowchart: Decision 42"/>
              <p:cNvSpPr/>
              <p:nvPr/>
            </p:nvSpPr>
            <p:spPr>
              <a:xfrm>
                <a:off x="6933687" y="2410137"/>
                <a:ext cx="914741" cy="526303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 Additional term needed?</a:t>
                </a:r>
                <a:endParaRPr lang="en-US" sz="1200" kern="1200" dirty="0"/>
              </a:p>
            </p:txBody>
          </p:sp>
        </p:grpSp>
        <p:grpSp>
          <p:nvGrpSpPr>
            <p:cNvPr id="21" name="Group 22"/>
            <p:cNvGrpSpPr/>
            <p:nvPr/>
          </p:nvGrpSpPr>
          <p:grpSpPr>
            <a:xfrm>
              <a:off x="1326266" y="5981176"/>
              <a:ext cx="372899" cy="91440"/>
              <a:chOff x="979252" y="4064686"/>
              <a:chExt cx="372899" cy="91440"/>
            </a:xfrm>
          </p:grpSpPr>
          <p:sp>
            <p:nvSpPr>
              <p:cNvPr id="54" name="Straight Connector 43"/>
              <p:cNvSpPr/>
              <p:nvPr/>
            </p:nvSpPr>
            <p:spPr>
              <a:xfrm>
                <a:off x="9792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5" name="Straight Connector 44"/>
              <p:cNvSpPr/>
              <p:nvPr/>
            </p:nvSpPr>
            <p:spPr>
              <a:xfrm>
                <a:off x="11556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2" name="Group 23"/>
            <p:cNvGrpSpPr/>
            <p:nvPr/>
          </p:nvGrpSpPr>
          <p:grpSpPr>
            <a:xfrm>
              <a:off x="352825" y="5500593"/>
              <a:ext cx="975240" cy="1052607"/>
              <a:chOff x="5811" y="3584103"/>
              <a:chExt cx="975240" cy="1052607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3" name="Rectangle 52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Create additional term, click Add</a:t>
                </a:r>
                <a:endParaRPr lang="en-US" sz="1200" kern="1200" dirty="0"/>
              </a:p>
            </p:txBody>
          </p:sp>
        </p:grpSp>
        <p:grpSp>
          <p:nvGrpSpPr>
            <p:cNvPr id="23" name="Group 24"/>
            <p:cNvGrpSpPr/>
            <p:nvPr/>
          </p:nvGrpSpPr>
          <p:grpSpPr>
            <a:xfrm>
              <a:off x="2504081" y="5981176"/>
              <a:ext cx="372899" cy="91440"/>
              <a:chOff x="2157067" y="4064686"/>
              <a:chExt cx="372899" cy="91440"/>
            </a:xfrm>
          </p:grpSpPr>
          <p:sp>
            <p:nvSpPr>
              <p:cNvPr id="50" name="Straight Connector 47"/>
              <p:cNvSpPr/>
              <p:nvPr/>
            </p:nvSpPr>
            <p:spPr>
              <a:xfrm>
                <a:off x="2157067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1" name="Straight Connector 48"/>
              <p:cNvSpPr/>
              <p:nvPr/>
            </p:nvSpPr>
            <p:spPr>
              <a:xfrm>
                <a:off x="2333429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4" name="Group 25"/>
            <p:cNvGrpSpPr/>
            <p:nvPr/>
          </p:nvGrpSpPr>
          <p:grpSpPr>
            <a:xfrm>
              <a:off x="1731565" y="5500593"/>
              <a:ext cx="774315" cy="1052607"/>
              <a:chOff x="1384551" y="3584103"/>
              <a:chExt cx="774315" cy="105260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9" name="Rectangle 48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Select term to set as caption</a:t>
                </a:r>
                <a:endParaRPr lang="en-US" sz="1200" kern="1200" dirty="0"/>
              </a:p>
            </p:txBody>
          </p:sp>
        </p:grpSp>
        <p:grpSp>
          <p:nvGrpSpPr>
            <p:cNvPr id="25" name="Group 26"/>
            <p:cNvGrpSpPr/>
            <p:nvPr/>
          </p:nvGrpSpPr>
          <p:grpSpPr>
            <a:xfrm>
              <a:off x="3923223" y="5981176"/>
              <a:ext cx="372899" cy="91440"/>
              <a:chOff x="3576209" y="4064686"/>
              <a:chExt cx="372899" cy="91440"/>
            </a:xfrm>
          </p:grpSpPr>
          <p:sp>
            <p:nvSpPr>
              <p:cNvPr id="46" name="Straight Connector 51"/>
              <p:cNvSpPr/>
              <p:nvPr/>
            </p:nvSpPr>
            <p:spPr>
              <a:xfrm>
                <a:off x="357620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7" name="Straight Connector 52"/>
              <p:cNvSpPr/>
              <p:nvPr/>
            </p:nvSpPr>
            <p:spPr>
              <a:xfrm>
                <a:off x="3752572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6" name="Group 27"/>
            <p:cNvGrpSpPr/>
            <p:nvPr/>
          </p:nvGrpSpPr>
          <p:grpSpPr>
            <a:xfrm>
              <a:off x="2909380" y="5500593"/>
              <a:ext cx="1015643" cy="1052607"/>
              <a:chOff x="2562366" y="3584103"/>
              <a:chExt cx="1015643" cy="1052607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5" name="Rectangle 44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Save as institutional or personal visibility</a:t>
                </a:r>
              </a:p>
            </p:txBody>
          </p:sp>
        </p:grpSp>
        <p:grpSp>
          <p:nvGrpSpPr>
            <p:cNvPr id="27" name="Group 28"/>
            <p:cNvGrpSpPr/>
            <p:nvPr/>
          </p:nvGrpSpPr>
          <p:grpSpPr>
            <a:xfrm>
              <a:off x="5271666" y="5981176"/>
              <a:ext cx="372899" cy="91440"/>
              <a:chOff x="4924652" y="4064686"/>
              <a:chExt cx="372899" cy="91440"/>
            </a:xfrm>
          </p:grpSpPr>
          <p:sp>
            <p:nvSpPr>
              <p:cNvPr id="42" name="Straight Connector 55"/>
              <p:cNvSpPr/>
              <p:nvPr/>
            </p:nvSpPr>
            <p:spPr>
              <a:xfrm>
                <a:off x="49246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Straight Connector 56"/>
              <p:cNvSpPr/>
              <p:nvPr/>
            </p:nvSpPr>
            <p:spPr>
              <a:xfrm>
                <a:off x="51010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8" name="Group 29"/>
            <p:cNvGrpSpPr/>
            <p:nvPr/>
          </p:nvGrpSpPr>
          <p:grpSpPr>
            <a:xfrm>
              <a:off x="4328523" y="5500593"/>
              <a:ext cx="944943" cy="1052607"/>
              <a:chOff x="3981509" y="3584103"/>
              <a:chExt cx="944943" cy="1052607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1" name="Rectangle 40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presence in the hierarchy</a:t>
                </a:r>
              </a:p>
            </p:txBody>
          </p:sp>
        </p:grpSp>
        <p:grpSp>
          <p:nvGrpSpPr>
            <p:cNvPr id="29" name="Group 30"/>
            <p:cNvGrpSpPr/>
            <p:nvPr/>
          </p:nvGrpSpPr>
          <p:grpSpPr>
            <a:xfrm>
              <a:off x="6725053" y="5981176"/>
              <a:ext cx="372899" cy="91440"/>
              <a:chOff x="6378039" y="4064686"/>
              <a:chExt cx="372899" cy="91440"/>
            </a:xfrm>
          </p:grpSpPr>
          <p:sp>
            <p:nvSpPr>
              <p:cNvPr id="38" name="Straight Connector 59"/>
              <p:cNvSpPr/>
              <p:nvPr/>
            </p:nvSpPr>
            <p:spPr>
              <a:xfrm>
                <a:off x="637803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9" name="Straight Connector 60"/>
              <p:cNvSpPr/>
              <p:nvPr/>
            </p:nvSpPr>
            <p:spPr>
              <a:xfrm>
                <a:off x="6554401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30" name="Group 31"/>
            <p:cNvGrpSpPr/>
            <p:nvPr/>
          </p:nvGrpSpPr>
          <p:grpSpPr>
            <a:xfrm>
              <a:off x="5676965" y="5500593"/>
              <a:ext cx="1049887" cy="1052607"/>
              <a:chOff x="5329951" y="3584103"/>
              <a:chExt cx="1049887" cy="1052607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Rectangle 36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Contribute to Dewey Editors (optional)</a:t>
                </a:r>
              </a:p>
            </p:txBody>
          </p:sp>
        </p:grpSp>
        <p:grpSp>
          <p:nvGrpSpPr>
            <p:cNvPr id="31" name="Group 32"/>
            <p:cNvGrpSpPr/>
            <p:nvPr/>
          </p:nvGrpSpPr>
          <p:grpSpPr>
            <a:xfrm>
              <a:off x="7130353" y="5500593"/>
              <a:ext cx="1443352" cy="1052607"/>
              <a:chOff x="6783339" y="3584103"/>
              <a:chExt cx="1443352" cy="1052607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5" name="Rectangle 34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If not contributed to Dewey Editors, new number visible only to institution or person </a:t>
                </a:r>
              </a:p>
            </p:txBody>
          </p:sp>
        </p:grpSp>
        <p:grpSp>
          <p:nvGrpSpPr>
            <p:cNvPr id="32" name="Group 95"/>
            <p:cNvGrpSpPr/>
            <p:nvPr/>
          </p:nvGrpSpPr>
          <p:grpSpPr>
            <a:xfrm>
              <a:off x="6431357" y="4087384"/>
              <a:ext cx="367232" cy="91440"/>
              <a:chOff x="6409196" y="1152473"/>
              <a:chExt cx="367232" cy="91440"/>
            </a:xfrm>
          </p:grpSpPr>
          <p:sp>
            <p:nvSpPr>
              <p:cNvPr id="97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8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cxnSp>
          <p:nvCxnSpPr>
            <p:cNvPr id="100" name="Straight Connector 99"/>
            <p:cNvCxnSpPr>
              <a:stCxn id="80" idx="2"/>
            </p:cNvCxnSpPr>
            <p:nvPr/>
          </p:nvCxnSpPr>
          <p:spPr>
            <a:xfrm flipH="1">
              <a:off x="5877093" y="2959028"/>
              <a:ext cx="3745" cy="320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845219" y="3276600"/>
              <a:ext cx="5029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73" idx="0"/>
            </p:cNvCxnSpPr>
            <p:nvPr/>
          </p:nvCxnSpPr>
          <p:spPr>
            <a:xfrm>
              <a:off x="845219" y="3276600"/>
              <a:ext cx="0" cy="3181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277109" y="1598525"/>
              <a:ext cx="6945" cy="29743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2272085" y="1600200"/>
              <a:ext cx="6497934" cy="3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8770019" y="1600200"/>
              <a:ext cx="2241" cy="8225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77" idx="3"/>
            </p:cNvCxnSpPr>
            <p:nvPr/>
          </p:nvCxnSpPr>
          <p:spPr>
            <a:xfrm flipV="1">
              <a:off x="8634387" y="2429435"/>
              <a:ext cx="144597" cy="1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64" idx="2"/>
            </p:cNvCxnSpPr>
            <p:nvPr/>
          </p:nvCxnSpPr>
          <p:spPr>
            <a:xfrm flipH="1">
              <a:off x="3997994" y="4639893"/>
              <a:ext cx="695" cy="2750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3997994" y="4914900"/>
              <a:ext cx="2793499" cy="95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V="1">
              <a:off x="6788819" y="4133850"/>
              <a:ext cx="0" cy="7870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56" idx="2"/>
            </p:cNvCxnSpPr>
            <p:nvPr/>
          </p:nvCxnSpPr>
          <p:spPr>
            <a:xfrm>
              <a:off x="7738072" y="4658882"/>
              <a:ext cx="773" cy="4583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851157" y="5111338"/>
              <a:ext cx="6890621" cy="10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>
              <a:endCxn id="53" idx="0"/>
            </p:cNvCxnSpPr>
            <p:nvPr/>
          </p:nvCxnSpPr>
          <p:spPr>
            <a:xfrm>
              <a:off x="856236" y="5110908"/>
              <a:ext cx="0" cy="385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H="1" flipV="1">
              <a:off x="8783679" y="4126697"/>
              <a:ext cx="4175" cy="11781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8653377" y="4129517"/>
              <a:ext cx="130302" cy="5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3418185" y="5299953"/>
              <a:ext cx="5369668" cy="48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endCxn id="45" idx="0"/>
            </p:cNvCxnSpPr>
            <p:nvPr/>
          </p:nvCxnSpPr>
          <p:spPr>
            <a:xfrm>
              <a:off x="3413321" y="5295089"/>
              <a:ext cx="3881" cy="20550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TextBox 183"/>
          <p:cNvSpPr txBox="1"/>
          <p:nvPr/>
        </p:nvSpPr>
        <p:spPr>
          <a:xfrm>
            <a:off x="6705600" y="2133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89" name="TextBox 188"/>
          <p:cNvSpPr txBox="1"/>
          <p:nvPr/>
        </p:nvSpPr>
        <p:spPr>
          <a:xfrm>
            <a:off x="5486400" y="29996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0" name="TextBox 189"/>
          <p:cNvSpPr txBox="1"/>
          <p:nvPr/>
        </p:nvSpPr>
        <p:spPr>
          <a:xfrm>
            <a:off x="4800600" y="3810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1" name="TextBox 190"/>
          <p:cNvSpPr txBox="1"/>
          <p:nvPr/>
        </p:nvSpPr>
        <p:spPr>
          <a:xfrm>
            <a:off x="39624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73152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8458200" y="4191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user term for 616.99471059 Bone cancer—surgery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4645" y="1936750"/>
            <a:ext cx="5854709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user term for 616.99471059 Bone cancer—surgery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default user term, which is based on captions.</a:t>
            </a:r>
          </a:p>
          <a:p>
            <a:r>
              <a:rPr lang="en-US" dirty="0" smtClean="0"/>
              <a:t>Edit User term to match predominant pattern in Relative Index for similar works: Bone cancer—surgery</a:t>
            </a:r>
          </a:p>
          <a:p>
            <a:r>
              <a:rPr lang="en-US" dirty="0" smtClean="0"/>
              <a:t>Click Update.</a:t>
            </a:r>
          </a:p>
          <a:p>
            <a:r>
              <a:rPr lang="en-US" dirty="0" smtClean="0"/>
              <a:t>Edit User term again to match alternate pattern in Relative Index for similar works: Bone </a:t>
            </a:r>
            <a:r>
              <a:rPr lang="en-US" dirty="0" err="1" smtClean="0"/>
              <a:t>neoplasms</a:t>
            </a:r>
            <a:r>
              <a:rPr lang="en-US" dirty="0" smtClean="0"/>
              <a:t>—surgery</a:t>
            </a:r>
          </a:p>
          <a:p>
            <a:r>
              <a:rPr lang="en-US" dirty="0" smtClean="0"/>
              <a:t>Click Add.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of editing user term for 616.99471059 Bone cancer—surgery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2214" y="1936750"/>
            <a:ext cx="5659572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user term for 942.10049162 Irish in London (history, interdisciplinary treatment)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8392" y="1936750"/>
            <a:ext cx="5907215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user term for 942.10049162 Irish in London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default user term, which is based on captions.</a:t>
            </a:r>
          </a:p>
          <a:p>
            <a:r>
              <a:rPr lang="en-US" dirty="0" smtClean="0"/>
              <a:t>Edit User term to match predominant pattern in Relative Index for similar works: Irish—London (England)</a:t>
            </a:r>
          </a:p>
          <a:p>
            <a:r>
              <a:rPr lang="en-US" dirty="0" smtClean="0"/>
              <a:t>Tip for editing: use radio button for Relative Index entry “London (England)” to get correct MARC coding for geographic term; then place cursor at far left of User terms box and type: Irish--</a:t>
            </a:r>
          </a:p>
          <a:p>
            <a:r>
              <a:rPr lang="en-US" dirty="0" smtClean="0"/>
              <a:t>Click Update.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of editing user term for 942.10049162 Irish in London </a:t>
            </a:r>
            <a:endParaRPr lang="en-US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2020917"/>
            <a:ext cx="7702550" cy="403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user term for </a:t>
            </a:r>
            <a:r>
              <a:rPr lang="en-US" dirty="0" smtClean="0"/>
              <a:t>584.72168 </a:t>
            </a:r>
            <a:r>
              <a:rPr lang="en-US" dirty="0" smtClean="0"/>
              <a:t>Rare and endangered orchids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49" y="1557693"/>
            <a:ext cx="8647103" cy="5071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lc_light_orang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EE4E729AC2A04CA0CB0FF3C407C714" ma:contentTypeVersion="0" ma:contentTypeDescription="Create a new document." ma:contentTypeScope="" ma:versionID="9864c124df22810dba869640b743751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312352E-7D68-4A9B-8E28-A9637DA86F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D61737-049E-480F-BC4C-29E977E609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7CAD93A-1B71-48C8-87A6-FA3D364A2BEE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2576</TotalTime>
  <Words>424</Words>
  <Application>Microsoft Office PowerPoint</Application>
  <PresentationFormat>On-screen Show (4:3)</PresentationFormat>
  <Paragraphs>52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Trebuchet MS</vt:lpstr>
      <vt:lpstr>oclc_light_orange</vt:lpstr>
      <vt:lpstr>WebDewey Number Building User Terms</vt:lpstr>
      <vt:lpstr>Overall workflow</vt:lpstr>
      <vt:lpstr>Default user term for 616.99471059 Bone cancer—surgery</vt:lpstr>
      <vt:lpstr>Edit user term for 616.99471059 Bone cancer—surgery</vt:lpstr>
      <vt:lpstr>Result of editing user term for 616.99471059 Bone cancer—surgery</vt:lpstr>
      <vt:lpstr>Default user term for 942.10049162 Irish in London (history, interdisciplinary treatment)</vt:lpstr>
      <vt:lpstr>Edit user term for 942.10049162 Irish in London </vt:lpstr>
      <vt:lpstr>Result of editing user term for 942.10049162 Irish in London </vt:lpstr>
      <vt:lpstr>Default user term for 584.72168 Rare and endangered orchids</vt:lpstr>
      <vt:lpstr>Edit user term for 584.72168 Rare and endangered orchids</vt:lpstr>
      <vt:lpstr>Result of editing user term for 584.72168 Rare and endangered orchids</vt:lpstr>
    </vt:vector>
  </TitlesOfParts>
  <Company>OCLC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Dewey Number Building</dc:title>
  <dc:creator>Libbie Crawford</dc:creator>
  <cp:lastModifiedBy>Green,Rebecca</cp:lastModifiedBy>
  <cp:revision>291</cp:revision>
  <dcterms:created xsi:type="dcterms:W3CDTF">2012-10-09T18:58:28Z</dcterms:created>
  <dcterms:modified xsi:type="dcterms:W3CDTF">2016-11-21T18:15:28Z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0x010100EAEE4E729AC2A04CA0CB0FF3C407C714</vt:lpwstr>
  </property>
</Properties>
</file>