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934" r:id="rId4"/>
  </p:sldMasterIdLst>
  <p:sldIdLst>
    <p:sldId id="256" r:id="rId5"/>
    <p:sldId id="257" r:id="rId6"/>
    <p:sldId id="272" r:id="rId7"/>
    <p:sldId id="273" r:id="rId8"/>
    <p:sldId id="274" r:id="rId9"/>
    <p:sldId id="285" r:id="rId10"/>
    <p:sldId id="275" r:id="rId11"/>
    <p:sldId id="286" r:id="rId12"/>
    <p:sldId id="276" r:id="rId13"/>
    <p:sldId id="287" r:id="rId14"/>
    <p:sldId id="281" r:id="rId15"/>
    <p:sldId id="288" r:id="rId16"/>
    <p:sldId id="277" r:id="rId17"/>
    <p:sldId id="279" r:id="rId18"/>
    <p:sldId id="280" r:id="rId19"/>
    <p:sldId id="282" r:id="rId20"/>
    <p:sldId id="284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31" autoAdjust="0"/>
    <p:restoredTop sz="86491" autoAdjust="0"/>
  </p:normalViewPr>
  <p:slideViewPr>
    <p:cSldViewPr>
      <p:cViewPr varScale="1">
        <p:scale>
          <a:sx n="65" d="100"/>
          <a:sy n="65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7.xml"/><Relationship Id="rId5" Type="http://schemas.openxmlformats.org/officeDocument/2006/relationships/slide" Target="slides/slide13.xml"/><Relationship Id="rId4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dark shad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2859088"/>
            <a:ext cx="9140825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ark bottom ar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72125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144A6F"/>
              </a:gs>
              <a:gs pos="100000">
                <a:srgbClr val="2178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711825" y="-563563"/>
            <a:ext cx="2425700" cy="2425701"/>
          </a:xfrm>
          <a:prstGeom prst="ellipse">
            <a:avLst/>
          </a:prstGeom>
          <a:solidFill>
            <a:schemeClr val="tx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567613" y="434975"/>
            <a:ext cx="1711325" cy="1711325"/>
          </a:xfrm>
          <a:prstGeom prst="ellipse">
            <a:avLst/>
          </a:prstGeom>
          <a:solidFill>
            <a:schemeClr val="tx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997700" y="1576388"/>
            <a:ext cx="1139825" cy="1139825"/>
          </a:xfrm>
          <a:prstGeom prst="ellipse">
            <a:avLst/>
          </a:prstGeom>
          <a:solidFill>
            <a:schemeClr val="tx1">
              <a:alpha val="10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pic>
        <p:nvPicPr>
          <p:cNvPr id="10" name="Picture 13" descr="logo with tag"/>
          <p:cNvPicPr>
            <a:picLocks noChangeAspect="1" noChangeArrowheads="1"/>
          </p:cNvPicPr>
          <p:nvPr/>
        </p:nvPicPr>
        <p:blipFill>
          <a:blip r:embed="rId4" cstate="print"/>
          <a:srcRect l="3059" t="11252" b="11252"/>
          <a:stretch>
            <a:fillRect/>
          </a:stretch>
        </p:blipFill>
        <p:spPr bwMode="auto">
          <a:xfrm>
            <a:off x="3340100" y="5854700"/>
            <a:ext cx="3043238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2" name="Picture 17" descr="lite border top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8" descr="lite border bottom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423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9" descr="lite border left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0" descr="lite border right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479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Oval 24"/>
          <p:cNvSpPr>
            <a:spLocks noChangeArrowheads="1"/>
          </p:cNvSpPr>
          <p:nvPr/>
        </p:nvSpPr>
        <p:spPr bwMode="auto">
          <a:xfrm>
            <a:off x="1006475" y="1289050"/>
            <a:ext cx="1854200" cy="1854200"/>
          </a:xfrm>
          <a:prstGeom prst="ellipse">
            <a:avLst/>
          </a:prstGeom>
          <a:solidFill>
            <a:srgbClr val="409A3C"/>
          </a:solidFill>
          <a:ln w="889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endParaRPr lang="en-GB" dirty="0">
              <a:cs typeface="+mn-cs"/>
            </a:endParaRPr>
          </a:p>
          <a:p>
            <a:pPr algn="ctr">
              <a:spcBef>
                <a:spcPts val="0"/>
              </a:spcBef>
              <a:defRPr/>
            </a:pPr>
            <a:r>
              <a:rPr lang="en-GB" dirty="0">
                <a:cs typeface="+mn-cs"/>
              </a:rPr>
              <a:t>OCLC Research</a:t>
            </a:r>
          </a:p>
          <a:p>
            <a:pPr algn="ctr">
              <a:spcBef>
                <a:spcPts val="0"/>
              </a:spcBef>
              <a:defRPr/>
            </a:pPr>
            <a:r>
              <a:rPr lang="en-GB" dirty="0">
                <a:cs typeface="+mn-cs"/>
              </a:rPr>
              <a:t>Webinar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GB" dirty="0">
                <a:cs typeface="+mn-cs"/>
              </a:rPr>
              <a:t>5/27/2010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3463" y="3354388"/>
            <a:ext cx="2020887" cy="1928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6750" y="3354388"/>
            <a:ext cx="2022475" cy="1928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858838"/>
            <a:ext cx="1201737" cy="4424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3463" y="858838"/>
            <a:ext cx="3454400" cy="4424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675" y="3354388"/>
            <a:ext cx="3917950" cy="1928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354388"/>
            <a:ext cx="3919538" cy="1928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858838"/>
            <a:ext cx="1997075" cy="4424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675" y="858838"/>
            <a:ext cx="5840413" cy="4424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144A6F"/>
              </a:gs>
              <a:gs pos="100000">
                <a:srgbClr val="2178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>
            <a:off x="5711825" y="-279400"/>
            <a:ext cx="2425700" cy="2425700"/>
          </a:xfrm>
          <a:prstGeom prst="ellipse">
            <a:avLst/>
          </a:prstGeom>
          <a:solidFill>
            <a:schemeClr val="bg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7567613" y="719138"/>
            <a:ext cx="1711325" cy="1711325"/>
          </a:xfrm>
          <a:prstGeom prst="ellipse">
            <a:avLst/>
          </a:prstGeom>
          <a:solidFill>
            <a:schemeClr val="bg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Oval 16"/>
          <p:cNvSpPr>
            <a:spLocks noChangeArrowheads="1"/>
          </p:cNvSpPr>
          <p:nvPr/>
        </p:nvSpPr>
        <p:spPr bwMode="auto">
          <a:xfrm>
            <a:off x="6997700" y="1860550"/>
            <a:ext cx="1139825" cy="1139825"/>
          </a:xfrm>
          <a:prstGeom prst="ellipse">
            <a:avLst/>
          </a:prstGeom>
          <a:solidFill>
            <a:schemeClr val="bg1">
              <a:alpha val="2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13" descr="logo with 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5570538"/>
            <a:ext cx="3138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lite border 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lite border 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 descr="lite border lef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0" descr="lite border righ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24"/>
          <p:cNvSpPr>
            <a:spLocks noChangeArrowheads="1"/>
          </p:cNvSpPr>
          <p:nvPr userDrawn="1"/>
        </p:nvSpPr>
        <p:spPr bwMode="auto">
          <a:xfrm>
            <a:off x="1006475" y="1289050"/>
            <a:ext cx="1854200" cy="1854200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889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endParaRPr lang="en-GB" dirty="0">
              <a:cs typeface="+mn-cs"/>
            </a:endParaRPr>
          </a:p>
          <a:p>
            <a:pPr algn="ctr">
              <a:spcBef>
                <a:spcPts val="0"/>
              </a:spcBef>
              <a:defRPr/>
            </a:pPr>
            <a:r>
              <a:rPr lang="en-GB" sz="1600" dirty="0">
                <a:cs typeface="+mn-cs"/>
              </a:rPr>
              <a:t>OCLC Research</a:t>
            </a:r>
          </a:p>
          <a:p>
            <a:pPr algn="ctr">
              <a:spcBef>
                <a:spcPts val="0"/>
              </a:spcBef>
              <a:defRPr/>
            </a:pPr>
            <a:r>
              <a:rPr lang="en-GB" sz="1600" dirty="0">
                <a:cs typeface="+mn-cs"/>
              </a:rPr>
              <a:t>TAI CHI Webinar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GB" sz="1600" dirty="0">
                <a:cs typeface="+mn-cs"/>
              </a:rPr>
              <a:t>5/27/2010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dark shad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1431925"/>
            <a:ext cx="9140825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144A6F"/>
              </a:gs>
              <a:gs pos="100000">
                <a:srgbClr val="2178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0" name="Picture 10" descr="logo white smal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1" name="Group 1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" name="Picture 11" descr="lite border top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12" descr="lite border bottom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0" y="423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3" descr="lite border left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0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4" descr="lite border right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479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6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Trebuchet MS" pitchFamily="34" charset="0"/>
        </a:defRPr>
      </a:lvl9pPr>
    </p:titleStyle>
    <p:bodyStyle>
      <a:lvl1pPr marL="238125" indent="-225425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dark shad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2859088"/>
            <a:ext cx="9140825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4" descr="dark bottom ar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572125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144A6F"/>
              </a:gs>
              <a:gs pos="100000">
                <a:srgbClr val="2178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40976" name="Oval 16"/>
          <p:cNvSpPr>
            <a:spLocks noChangeArrowheads="1"/>
          </p:cNvSpPr>
          <p:nvPr/>
        </p:nvSpPr>
        <p:spPr bwMode="auto">
          <a:xfrm>
            <a:off x="5711825" y="-563563"/>
            <a:ext cx="2425700" cy="2425701"/>
          </a:xfrm>
          <a:prstGeom prst="ellipse">
            <a:avLst/>
          </a:prstGeom>
          <a:solidFill>
            <a:schemeClr val="tx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40977" name="Oval 17"/>
          <p:cNvSpPr>
            <a:spLocks noChangeArrowheads="1"/>
          </p:cNvSpPr>
          <p:nvPr/>
        </p:nvSpPr>
        <p:spPr bwMode="auto">
          <a:xfrm>
            <a:off x="7567613" y="434975"/>
            <a:ext cx="1711325" cy="1711325"/>
          </a:xfrm>
          <a:prstGeom prst="ellipse">
            <a:avLst/>
          </a:prstGeom>
          <a:solidFill>
            <a:schemeClr val="tx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40978" name="Oval 18"/>
          <p:cNvSpPr>
            <a:spLocks noChangeArrowheads="1"/>
          </p:cNvSpPr>
          <p:nvPr/>
        </p:nvSpPr>
        <p:spPr bwMode="auto">
          <a:xfrm>
            <a:off x="6997700" y="1576388"/>
            <a:ext cx="1139825" cy="1139825"/>
          </a:xfrm>
          <a:prstGeom prst="ellipse">
            <a:avLst/>
          </a:prstGeom>
          <a:solidFill>
            <a:schemeClr val="tx1">
              <a:alpha val="10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pic>
        <p:nvPicPr>
          <p:cNvPr id="2056" name="Picture 19" descr="logo with tag"/>
          <p:cNvPicPr>
            <a:picLocks noChangeAspect="1" noChangeArrowheads="1"/>
          </p:cNvPicPr>
          <p:nvPr/>
        </p:nvPicPr>
        <p:blipFill>
          <a:blip r:embed="rId15" cstate="print"/>
          <a:srcRect l="3059" t="11252" b="11252"/>
          <a:stretch>
            <a:fillRect/>
          </a:stretch>
        </p:blipFill>
        <p:spPr bwMode="auto">
          <a:xfrm>
            <a:off x="3340100" y="5854700"/>
            <a:ext cx="3043238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7" name="Group 2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063" name="Picture 21" descr="lite border top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0" y="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22" descr="lite border bottom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0" y="423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23" descr="lite border left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4" descr="lite border right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479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0"/>
            <a:ext cx="3838575" cy="4833938"/>
            <a:chOff x="0" y="0"/>
            <a:chExt cx="2418" cy="3045"/>
          </a:xfrm>
        </p:grpSpPr>
        <p:pic>
          <p:nvPicPr>
            <p:cNvPr id="2061" name="Picture 11" descr="connection photo collage dark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0" y="0"/>
              <a:ext cx="2418" cy="3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972" name="Text Box 12"/>
            <p:cNvSpPr txBox="1">
              <a:spLocks noChangeArrowheads="1"/>
            </p:cNvSpPr>
            <p:nvPr/>
          </p:nvSpPr>
          <p:spPr bwMode="auto">
            <a:xfrm>
              <a:off x="1036" y="1335"/>
              <a:ext cx="629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00">
                  <a:solidFill>
                    <a:srgbClr val="FFFFFF"/>
                  </a:solidFill>
                  <a:cs typeface="+mn-cs"/>
                </a:rPr>
                <a:t>EVERY</a:t>
              </a:r>
            </a:p>
            <a:p>
              <a:pPr algn="ctr">
                <a:defRPr/>
              </a:pPr>
              <a:r>
                <a:rPr lang="en-GB" sz="1000">
                  <a:solidFill>
                    <a:srgbClr val="FFFFFF"/>
                  </a:solidFill>
                  <a:cs typeface="+mn-cs"/>
                </a:rPr>
                <a:t>CONNECTION</a:t>
              </a:r>
            </a:p>
            <a:p>
              <a:pPr algn="ctr">
                <a:defRPr/>
              </a:pPr>
              <a:r>
                <a:rPr lang="en-GB" sz="900">
                  <a:solidFill>
                    <a:srgbClr val="FFFFFF"/>
                  </a:solidFill>
                  <a:cs typeface="+mn-cs"/>
                </a:rPr>
                <a:t>has a </a:t>
              </a:r>
            </a:p>
            <a:p>
              <a:pPr algn="ctr">
                <a:defRPr/>
              </a:pPr>
              <a:r>
                <a:rPr lang="en-GB" sz="900">
                  <a:solidFill>
                    <a:srgbClr val="FFFFFF"/>
                  </a:solidFill>
                  <a:cs typeface="+mn-cs"/>
                </a:rPr>
                <a:t>starting point.</a:t>
              </a:r>
            </a:p>
          </p:txBody>
        </p:sp>
      </p:grp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3463" y="858838"/>
            <a:ext cx="480853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3463" y="3354388"/>
            <a:ext cx="419576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Subtitle here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har char="•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dark shad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2859088"/>
            <a:ext cx="9140825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8" descr="dark bottom ar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572125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144A6F"/>
              </a:gs>
              <a:gs pos="100000">
                <a:srgbClr val="2178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5711825" y="-563563"/>
            <a:ext cx="2425700" cy="2425701"/>
          </a:xfrm>
          <a:prstGeom prst="ellipse">
            <a:avLst/>
          </a:prstGeom>
          <a:solidFill>
            <a:schemeClr val="tx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7567613" y="434975"/>
            <a:ext cx="1711325" cy="1711325"/>
          </a:xfrm>
          <a:prstGeom prst="ellipse">
            <a:avLst/>
          </a:prstGeom>
          <a:solidFill>
            <a:schemeClr val="tx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6997700" y="1576388"/>
            <a:ext cx="1139825" cy="1139825"/>
          </a:xfrm>
          <a:prstGeom prst="ellipse">
            <a:avLst/>
          </a:prstGeom>
          <a:solidFill>
            <a:schemeClr val="tx1">
              <a:alpha val="10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pic>
        <p:nvPicPr>
          <p:cNvPr id="3080" name="Picture 13" descr="logo with tag"/>
          <p:cNvPicPr>
            <a:picLocks noChangeAspect="1" noChangeArrowheads="1"/>
          </p:cNvPicPr>
          <p:nvPr/>
        </p:nvPicPr>
        <p:blipFill>
          <a:blip r:embed="rId15" cstate="print"/>
          <a:srcRect l="3059" t="11252" b="11252"/>
          <a:stretch>
            <a:fillRect/>
          </a:stretch>
        </p:blipFill>
        <p:spPr bwMode="auto">
          <a:xfrm>
            <a:off x="3340100" y="5854700"/>
            <a:ext cx="3043238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1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84" name="Picture 15" descr="lite border top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0" y="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16" descr="lite border bottom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0" y="4230"/>
              <a:ext cx="5760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17" descr="lite border left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7" name="Picture 18" descr="lite border right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479" y="0"/>
              <a:ext cx="28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858838"/>
            <a:ext cx="798988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Section Break</a:t>
            </a:r>
          </a:p>
        </p:txBody>
      </p:sp>
      <p:sp>
        <p:nvSpPr>
          <p:cNvPr id="3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3354388"/>
            <a:ext cx="79898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har char="•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144A6F"/>
              </a:gs>
              <a:gs pos="100000">
                <a:srgbClr val="2178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144A6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1" name="Picture 10" descr="logo white 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1" descr="lite border 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2" descr="lite border bott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3" descr="lite border lef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4" descr="lite border right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238125" indent="-225425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0" fontAlgn="base" hangingPunct="0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viaf.org/viaf/12345679/" TargetMode="Externa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viaf.org/viaf/12345679/" TargetMode="External"/><Relationship Id="rId2" Type="http://schemas.openxmlformats.org/officeDocument/2006/relationships/hyperlink" Target="http://viaf.org/viaf/12345679" TargetMode="Externa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viaf.org/viaf/12345679/" TargetMode="Externa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itennison.com/blog/node/135" TargetMode="External"/><Relationship Id="rId2" Type="http://schemas.openxmlformats.org/officeDocument/2006/relationships/hyperlink" Target="http://en.wikipedia.org/wiki/Semantic_Web" TargetMode="Externa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://www.w3.org/TR/cooluri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lc.org/research/events/taichi.htm" TargetMode="External"/><Relationship Id="rId2" Type="http://schemas.openxmlformats.org/officeDocument/2006/relationships/hyperlink" Target="mailto:levan@oclc.org" TargetMode="Externa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2005/Incubator/lld/" TargetMode="Externa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Gentle Introduction to Linked Data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Ralph LeVan</a:t>
            </a:r>
          </a:p>
          <a:p>
            <a:pPr eaLnBrk="1" hangingPunct="1"/>
            <a:r>
              <a:rPr lang="en-US" smtClean="0"/>
              <a:t>Sr. Research Scientist</a:t>
            </a:r>
          </a:p>
          <a:p>
            <a:pPr eaLnBrk="1" hangingPunct="1"/>
            <a:r>
              <a:rPr lang="en-US" smtClean="0"/>
              <a:t>OCLC Research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Real World Objects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rule has been agreed upon by the W3C on how to tell concept URLs from page URLs</a:t>
            </a:r>
          </a:p>
          <a:p>
            <a:pPr eaLnBrk="1" hangingPunct="1"/>
            <a:r>
              <a:rPr lang="en-US" smtClean="0"/>
              <a:t>Concept URLs, called “Real World Objects, will return an HTTP status of 303 (See Other) with the URL of a page in the Location header</a:t>
            </a:r>
          </a:p>
          <a:p>
            <a:pPr eaLnBrk="1" hangingPunct="1"/>
            <a:r>
              <a:rPr lang="en-US" smtClean="0"/>
              <a:t>That 303 redirect is the clue to Semantic Web applications that they had a pointer to a concept, not just a page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Content Negotiation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a Semantic Web application find the RDF we’re making?  It asks for RDF automatically, whenever it follows a link.</a:t>
            </a:r>
          </a:p>
          <a:p>
            <a:pPr eaLnBrk="1" hangingPunct="1"/>
            <a:r>
              <a:rPr lang="en-US" smtClean="0"/>
              <a:t>HTTP applications, (e.g., browsers) can tell servers what form of a page they would prefer to get back: HTML, PDF, JPEG…  They do that by sending an Accept header along with their request for the page.</a:t>
            </a:r>
          </a:p>
          <a:p>
            <a:pPr eaLnBrk="1" hangingPunct="1"/>
            <a:r>
              <a:rPr lang="en-US" smtClean="0"/>
              <a:t>When servers decide what to send back based on that Accept header, we call that Content Negotiation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Content Negotiation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browser going to </a:t>
            </a:r>
            <a:r>
              <a:rPr lang="en-US" smtClean="0">
                <a:hlinkClick r:id="rId2"/>
              </a:rPr>
              <a:t>http://viaf.org/viaf/12345679/</a:t>
            </a:r>
            <a:r>
              <a:rPr lang="en-US" smtClean="0"/>
              <a:t> would send the Accept header “*.*” (meaning that it would take anything) and typically get HTML back.</a:t>
            </a:r>
          </a:p>
          <a:p>
            <a:pPr eaLnBrk="1" hangingPunct="1"/>
            <a:r>
              <a:rPr lang="en-US" smtClean="0"/>
              <a:t> A Semantic Web application going to that exact same URL would send the Accept header “application/rdf+xml” and would get RDF back.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Linked Data?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Linked Data is a component of the Semantic Web, using URIs, Real World Objects, Content Negotiation and RDF documents to share information on the web.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Hopefully, that’s a little less opaque now.  Maybe some examples would help.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Real World Objects in VIAF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http://viaf.org/viaf/12345679</a:t>
            </a:r>
            <a:r>
              <a:rPr lang="en-US" smtClean="0"/>
              <a:t> is a Real World Object.  How do we know this?  Because clicking on that URL gets us a 303 redirect to </a:t>
            </a:r>
            <a:r>
              <a:rPr lang="en-US" smtClean="0">
                <a:hlinkClick r:id="rId3"/>
              </a:rPr>
              <a:t>http://viaf.org/viaf/12345679/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curl --include http://viaf.org/viaf/12345679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HTTP/1.1 303 See Other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Server: Apache-Coyote/1.1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Location: /viaf/12345679/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Content Negotiation in VIAF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curl --include --header "Accept: *.*" </a:t>
            </a:r>
            <a:r>
              <a:rPr lang="en-US" smtClean="0">
                <a:hlinkClick r:id="rId2"/>
              </a:rPr>
              <a:t>http://viaf.org/viaf/12345679/</a:t>
            </a:r>
            <a:endParaRPr lang="en-US" smtClean="0"/>
          </a:p>
          <a:p>
            <a:pPr eaLnBrk="1" hangingPunct="1"/>
            <a:r>
              <a:rPr lang="en-US" smtClean="0"/>
              <a:t>curl --include --header "Accept: text/xml" </a:t>
            </a:r>
            <a:r>
              <a:rPr lang="en-US" smtClean="0">
                <a:hlinkClick r:id="rId2"/>
              </a:rPr>
              <a:t>http://viaf.org/viaf/12345679/</a:t>
            </a:r>
            <a:endParaRPr lang="en-US" smtClean="0"/>
          </a:p>
          <a:p>
            <a:pPr eaLnBrk="1" hangingPunct="1"/>
            <a:r>
              <a:rPr lang="en-US" smtClean="0"/>
              <a:t>curl --include --header "Accept: application/rdf+xml" </a:t>
            </a:r>
            <a:r>
              <a:rPr lang="en-US" smtClean="0">
                <a:hlinkClick r:id="rId2"/>
              </a:rPr>
              <a:t>http://viaf.org/viaf/12345679/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RDF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&lt;rdf:RDF&gt;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&lt;viaf:NameAuthorityCluster rdf:about="viaf/12345679&gt; …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&lt;viaf:EstablishedHeading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   rdf:about="viaf/12345679/#Mozziconacci,+Jean-François“&gt; 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&lt;viaf:NameAuthority 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   rdf:about="viaf/12345679/#LC%7Cn++93057547“&gt;…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&lt;foaf:Person rdf:about="viaf/12345679/#foaf:Person“&gt;…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   &lt;skos:Concept rdf:about="viaf/12345679/#skos:Concept“&gt;…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&lt;/rdf:RDF&gt;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Linked Data?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b="0" smtClean="0"/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Linked Data is a component of the Semantic Web, using URIs, Real World Objects, Content Negotiation and RDF documents to share information on the web.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Links &amp; Questions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Semantic Web: </a:t>
            </a:r>
            <a:r>
              <a:rPr lang="en-US" sz="2400" smtClean="0">
                <a:hlinkClick r:id="rId2"/>
              </a:rPr>
              <a:t>http://en.wikipedia.org/wiki/Semantic_Web</a:t>
            </a:r>
            <a:endParaRPr lang="en-US" sz="2400" smtClean="0"/>
          </a:p>
          <a:p>
            <a:pPr eaLnBrk="1" hangingPunct="1"/>
            <a:r>
              <a:rPr lang="en-US" sz="2400" smtClean="0"/>
              <a:t>RDF: </a:t>
            </a:r>
            <a:r>
              <a:rPr lang="en-US" sz="2400" smtClean="0">
                <a:hlinkClick r:id="rId3"/>
              </a:rPr>
              <a:t>http://www.jenitennison.com/blog/node/135</a:t>
            </a:r>
            <a:endParaRPr lang="en-US" sz="2400" smtClean="0"/>
          </a:p>
          <a:p>
            <a:pPr eaLnBrk="1" hangingPunct="1"/>
            <a:r>
              <a:rPr lang="en-US" sz="2400" smtClean="0"/>
              <a:t>Linked Data: </a:t>
            </a:r>
            <a:r>
              <a:rPr lang="en-US" sz="2400" smtClean="0">
                <a:hlinkClick r:id="rId4"/>
              </a:rPr>
              <a:t>http://www.w3.org/TR/cooluris</a:t>
            </a:r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baseline="-250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		</a:t>
            </a:r>
          </a:p>
          <a:p>
            <a:pPr eaLnBrk="1" hangingPunct="1"/>
            <a:r>
              <a:rPr lang="en-US" smtClean="0"/>
              <a:t>		Ralph LeVan</a:t>
            </a:r>
            <a:br>
              <a:rPr lang="en-US" smtClean="0"/>
            </a:br>
            <a:r>
              <a:rPr lang="en-US" smtClean="0"/>
              <a:t>	Senior Research Scientist</a:t>
            </a:r>
            <a:br>
              <a:rPr lang="en-US" smtClean="0"/>
            </a:br>
            <a:r>
              <a:rPr lang="en-US" smtClean="0"/>
              <a:t>	OCLC Research, Dublin OH</a:t>
            </a:r>
            <a:br>
              <a:rPr lang="en-US" smtClean="0"/>
            </a:br>
            <a:r>
              <a:rPr lang="en-US" smtClean="0"/>
              <a:t>	</a:t>
            </a:r>
            <a:r>
              <a:rPr lang="en-US" smtClean="0">
                <a:hlinkClick r:id="rId2"/>
              </a:rPr>
              <a:t>levan@oclc.org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		OCLC Research TAI CHI Webinar Series</a:t>
            </a:r>
            <a:br>
              <a:rPr lang="en-US" smtClean="0"/>
            </a:br>
            <a:r>
              <a:rPr lang="en-US" smtClean="0"/>
              <a:t>	</a:t>
            </a:r>
            <a:r>
              <a:rPr lang="en-US" smtClean="0">
                <a:hlinkClick r:id="rId3"/>
              </a:rPr>
              <a:t>http://www.oclc.org/research/events/taichi.htm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Linked Data?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Simple answer: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“The term Linked Data is used to describe a </a:t>
            </a:r>
            <a:r>
              <a:rPr lang="en-US" b="0" i="1" smtClean="0"/>
              <a:t>method</a:t>
            </a:r>
            <a:r>
              <a:rPr lang="en-US" b="0" smtClean="0"/>
              <a:t> of exposing, sharing, and connecting data via dereferenceable URIs on the Web.” – Wikipedia (emphasis added)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Linked Data?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Opaque answer: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Linked Data is a protocol component of the Semantic Web, using URIs, Real World Objects, Content Negotiation and RDF documents to share information on the web.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My goal is to try to make that statement a little less opaque.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Why Linked Data? (Aren’t we sharing our data already?)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simplest answer is that Linked Data is a way to share data that we’ve always been eager to share, but in a non-library-centered exchange format.</a:t>
            </a:r>
          </a:p>
          <a:p>
            <a:pPr eaLnBrk="1" hangingPunct="1"/>
            <a:r>
              <a:rPr lang="en-US" smtClean="0"/>
              <a:t>Up until now, our choices for sharing our data have been MARC (not very popular with the Web community) or Dublin Core (not very semantically rich).  Linked Data, using RDF as a description syntax, provides a framework for sharing semantically rich data in a Web-friendly way. (Remember, this is the </a:t>
            </a:r>
            <a:r>
              <a:rPr lang="en-US" i="1" u="sng" smtClean="0"/>
              <a:t>Semantic</a:t>
            </a:r>
            <a:r>
              <a:rPr lang="en-US" smtClean="0"/>
              <a:t> Web we’re talking about.)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Semantic Web Dream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“The semantic web is a vision of information that is understandable by computers, so computers can perform more of the tedious work involved in finding, combining, and acting upon information on the web.” – Wikipedia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“I have a dream for the Web [in which computers] become capable of analyzing all the data on the Web – the content, links, and transactions between people and computers.”</a:t>
            </a:r>
          </a:p>
          <a:p>
            <a:pPr eaLnBrk="1" hangingPunct="1">
              <a:spcBef>
                <a:spcPct val="0"/>
              </a:spcBef>
            </a:pPr>
            <a:r>
              <a:rPr lang="en-US" b="0" smtClean="0"/>
              <a:t> 						– Tim Berners-Lee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Semantic Web Challenge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a web-acceptible forum to develop the markup syntax that lets us expose the semantic richness of MARC-21 and the structural richness of AACR2</a:t>
            </a:r>
          </a:p>
          <a:p>
            <a:pPr eaLnBrk="1" hangingPunct="1"/>
            <a:r>
              <a:rPr lang="en-US" smtClean="0"/>
              <a:t>The forum is the W3C </a:t>
            </a:r>
            <a:r>
              <a:rPr lang="en-US" b="0" smtClean="0"/>
              <a:t> </a:t>
            </a:r>
            <a:r>
              <a:rPr lang="en-US" b="0" smtClean="0">
                <a:hlinkClick r:id="rId2" action="ppaction://hlinkfile"/>
              </a:rPr>
              <a:t>Library Linked Data Incubator Group</a:t>
            </a:r>
            <a:endParaRPr lang="en-US" b="0" smtClean="0"/>
          </a:p>
          <a:p>
            <a:pPr eaLnBrk="1" hangingPunct="1"/>
            <a:r>
              <a:rPr lang="en-US" b="0" smtClean="0"/>
              <a:t>The Syntax is the Resource Description Framework (RDF)</a:t>
            </a:r>
            <a:endParaRPr lang="en-US" smtClean="0"/>
          </a:p>
          <a:p>
            <a:pPr eaLnBrk="1" hangingPunct="1"/>
            <a:endParaRPr lang="en-US" sz="32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RDF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RDF is a general framework for describing things</a:t>
            </a:r>
          </a:p>
          <a:p>
            <a:pPr eaLnBrk="1" hangingPunct="1"/>
            <a:r>
              <a:rPr lang="en-US" smtClean="0"/>
              <a:t>A statement in RDF has three parts: subject, predicate, object</a:t>
            </a:r>
          </a:p>
          <a:p>
            <a:pPr eaLnBrk="1" hangingPunct="1"/>
            <a:r>
              <a:rPr lang="en-US" smtClean="0"/>
              <a:t>The subject and predicate must be URIs</a:t>
            </a:r>
          </a:p>
          <a:p>
            <a:pPr eaLnBrk="1" hangingPunct="1"/>
            <a:r>
              <a:rPr lang="en-US" smtClean="0"/>
              <a:t>The object can be a value or a URI</a:t>
            </a:r>
          </a:p>
          <a:p>
            <a:pPr eaLnBrk="1" hangingPunct="1"/>
            <a:r>
              <a:rPr lang="en-US" smtClean="0"/>
              <a:t>&lt;contact:Person rdf:about="http://www.w3.org/People/EM/contact#me"&gt; &lt;contact:fullName&gt;Eric Miller&lt;/contact:fullName&gt; &lt;/contact:Person&gt;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Why URIs?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the old days, we’d assign a control number to something important, like an LCCN and associate our data with that control number.</a:t>
            </a:r>
          </a:p>
          <a:p>
            <a:pPr eaLnBrk="1" hangingPunct="1"/>
            <a:r>
              <a:rPr lang="en-US" smtClean="0"/>
              <a:t>URI’s are the modern equivalent of a control number with several bonuses</a:t>
            </a:r>
          </a:p>
          <a:p>
            <a:pPr lvl="1" eaLnBrk="1" hangingPunct="1"/>
            <a:r>
              <a:rPr lang="en-US" smtClean="0"/>
              <a:t>The domain name tells you who created the URI</a:t>
            </a:r>
          </a:p>
          <a:p>
            <a:pPr lvl="1" eaLnBrk="1" hangingPunct="1"/>
            <a:r>
              <a:rPr lang="en-US" smtClean="0"/>
              <a:t>Since the URI is usually an HTTP URL, there’s often something to click through to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URLs: Pages or Concepts?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is a URL a reference to a concept and when is it just a pointer to a page?</a:t>
            </a:r>
          </a:p>
          <a:p>
            <a:pPr eaLnBrk="1" hangingPunct="1"/>
            <a:r>
              <a:rPr lang="en-US" smtClean="0"/>
              <a:t>	&lt;rdf:Description rdf:about=“http://example.org/ralph”&gt;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    &lt;rrl:likes rdf:resource=http://www.oclc.org/identities /&gt;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Does that statement mean I like that web page or I like that service?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How do we tell the difference?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lc_dark_blue">
  <a:themeElements>
    <a:clrScheme name="oclc_dark_blue 15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409A3C"/>
      </a:accent1>
      <a:accent2>
        <a:srgbClr val="2178B5"/>
      </a:accent2>
      <a:accent3>
        <a:srgbClr val="ADADAD"/>
      </a:accent3>
      <a:accent4>
        <a:srgbClr val="DADADA"/>
      </a:accent4>
      <a:accent5>
        <a:srgbClr val="AFCAAF"/>
      </a:accent5>
      <a:accent6>
        <a:srgbClr val="1D6CA4"/>
      </a:accent6>
      <a:hlink>
        <a:srgbClr val="FF7600"/>
      </a:hlink>
      <a:folHlink>
        <a:srgbClr val="99CCFF"/>
      </a:folHlink>
    </a:clrScheme>
    <a:fontScheme name="oclc_dark_blu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clc_dark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clc_dark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clc_dark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clc_dark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clc_dark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clc_dark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409A3C"/>
        </a:accent1>
        <a:accent2>
          <a:srgbClr val="144A6F"/>
        </a:accent2>
        <a:accent3>
          <a:srgbClr val="ADADAD"/>
        </a:accent3>
        <a:accent4>
          <a:srgbClr val="DADADA"/>
        </a:accent4>
        <a:accent5>
          <a:srgbClr val="AFCAAF"/>
        </a:accent5>
        <a:accent6>
          <a:srgbClr val="114264"/>
        </a:accent6>
        <a:hlink>
          <a:srgbClr val="2178B5"/>
        </a:hlink>
        <a:folHlink>
          <a:srgbClr val="FF7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409A3C"/>
        </a:accent1>
        <a:accent2>
          <a:srgbClr val="144A6F"/>
        </a:accent2>
        <a:accent3>
          <a:srgbClr val="ADADAD"/>
        </a:accent3>
        <a:accent4>
          <a:srgbClr val="DADADA"/>
        </a:accent4>
        <a:accent5>
          <a:srgbClr val="AFCAAF"/>
        </a:accent5>
        <a:accent6>
          <a:srgbClr val="114264"/>
        </a:accent6>
        <a:hlink>
          <a:srgbClr val="FF7600"/>
        </a:hlink>
        <a:folHlink>
          <a:srgbClr val="2178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lc_dark_blue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409A3C"/>
        </a:accent1>
        <a:accent2>
          <a:srgbClr val="2178B5"/>
        </a:accent2>
        <a:accent3>
          <a:srgbClr val="ADADAD"/>
        </a:accent3>
        <a:accent4>
          <a:srgbClr val="DADADA"/>
        </a:accent4>
        <a:accent5>
          <a:srgbClr val="AFCAAF"/>
        </a:accent5>
        <a:accent6>
          <a:srgbClr val="1D6CA4"/>
        </a:accent6>
        <a:hlink>
          <a:srgbClr val="FF7600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hoto Title">
  <a:themeElements>
    <a:clrScheme name="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409A3C"/>
      </a:accent1>
      <a:accent2>
        <a:srgbClr val="2178B5"/>
      </a:accent2>
      <a:accent3>
        <a:srgbClr val="ADADAD"/>
      </a:accent3>
      <a:accent4>
        <a:srgbClr val="DADADA"/>
      </a:accent4>
      <a:accent5>
        <a:srgbClr val="AFCAAF"/>
      </a:accent5>
      <a:accent6>
        <a:srgbClr val="1D6CA4"/>
      </a:accent6>
      <a:hlink>
        <a:srgbClr val="FF7600"/>
      </a:hlink>
      <a:folHlink>
        <a:srgbClr val="99CCFF"/>
      </a:folHlink>
    </a:clrScheme>
    <a:fontScheme name="Photo Titl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Photo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Tit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Tit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Tit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Tit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Tit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Tit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Tit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Tit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Tit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Tit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Tit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ection Break">
  <a:themeElements>
    <a:clrScheme name="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409A3C"/>
      </a:accent1>
      <a:accent2>
        <a:srgbClr val="2178B5"/>
      </a:accent2>
      <a:accent3>
        <a:srgbClr val="ADADAD"/>
      </a:accent3>
      <a:accent4>
        <a:srgbClr val="DADADA"/>
      </a:accent4>
      <a:accent5>
        <a:srgbClr val="AFCAAF"/>
      </a:accent5>
      <a:accent6>
        <a:srgbClr val="1D6CA4"/>
      </a:accent6>
      <a:hlink>
        <a:srgbClr val="FF7600"/>
      </a:hlink>
      <a:folHlink>
        <a:srgbClr val="99CCFF"/>
      </a:folHlink>
    </a:clrScheme>
    <a:fontScheme name="Section Break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Section Brea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Brea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Brea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Brea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Brea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Brea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Brea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Brea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Brea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Brea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Brea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Brea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clc_light_blu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ILLiad_OCLC_Update</Template>
  <TotalTime>876</TotalTime>
  <Words>926</Words>
  <Application>Microsoft Office PowerPoint</Application>
  <PresentationFormat>On-screen Show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Trebuchet MS</vt:lpstr>
      <vt:lpstr>Calibri</vt:lpstr>
      <vt:lpstr>oclc_dark_blue</vt:lpstr>
      <vt:lpstr>Photo Title</vt:lpstr>
      <vt:lpstr>Section Break</vt:lpstr>
      <vt:lpstr>oclc_light_blue</vt:lpstr>
      <vt:lpstr>A Gentle Introduction to Linked Data</vt:lpstr>
      <vt:lpstr>What is Linked Data?</vt:lpstr>
      <vt:lpstr>What is Linked Data?</vt:lpstr>
      <vt:lpstr>Why Linked Data? (Aren’t we sharing our data already?)</vt:lpstr>
      <vt:lpstr>The Semantic Web Dream</vt:lpstr>
      <vt:lpstr>The Semantic Web Challenge</vt:lpstr>
      <vt:lpstr>RDF</vt:lpstr>
      <vt:lpstr>Why URIs?</vt:lpstr>
      <vt:lpstr>URLs: Pages or Concepts?</vt:lpstr>
      <vt:lpstr>Real World Objects</vt:lpstr>
      <vt:lpstr>Content Negotiation</vt:lpstr>
      <vt:lpstr>Content Negotiation</vt:lpstr>
      <vt:lpstr>What is Linked Data?</vt:lpstr>
      <vt:lpstr>Real World Objects in VIAF</vt:lpstr>
      <vt:lpstr>Content Negotiation in VIAF</vt:lpstr>
      <vt:lpstr>RDF</vt:lpstr>
      <vt:lpstr>What is Linked Data?</vt:lpstr>
      <vt:lpstr>Links &amp; Questions</vt:lpstr>
      <vt:lpstr>Thank You</vt:lpstr>
    </vt:vector>
  </TitlesOfParts>
  <Company>OCLC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 Linked Data Framework</dc:title>
  <dc:creator>levan</dc:creator>
  <cp:lastModifiedBy>Melissa Renspie</cp:lastModifiedBy>
  <cp:revision>72</cp:revision>
  <dcterms:created xsi:type="dcterms:W3CDTF">2010-05-11T01:03:51Z</dcterms:created>
  <dcterms:modified xsi:type="dcterms:W3CDTF">2010-05-27T16:44:57Z</dcterms:modified>
</cp:coreProperties>
</file>