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0"/>
  </p:handoutMasterIdLst>
  <p:sldIdLst>
    <p:sldId id="256" r:id="rId2"/>
    <p:sldId id="292" r:id="rId3"/>
    <p:sldId id="294" r:id="rId4"/>
    <p:sldId id="293" r:id="rId5"/>
    <p:sldId id="267" r:id="rId6"/>
    <p:sldId id="287" r:id="rId7"/>
    <p:sldId id="288" r:id="rId8"/>
    <p:sldId id="290" r:id="rId9"/>
    <p:sldId id="295" r:id="rId10"/>
    <p:sldId id="289" r:id="rId11"/>
    <p:sldId id="308" r:id="rId12"/>
    <p:sldId id="309" r:id="rId13"/>
    <p:sldId id="310" r:id="rId14"/>
    <p:sldId id="302" r:id="rId15"/>
    <p:sldId id="296" r:id="rId16"/>
    <p:sldId id="297" r:id="rId17"/>
    <p:sldId id="298" r:id="rId18"/>
    <p:sldId id="299" r:id="rId19"/>
    <p:sldId id="300" r:id="rId20"/>
    <p:sldId id="307" r:id="rId21"/>
    <p:sldId id="306" r:id="rId22"/>
    <p:sldId id="291" r:id="rId23"/>
    <p:sldId id="301" r:id="rId24"/>
    <p:sldId id="305" r:id="rId25"/>
    <p:sldId id="311" r:id="rId26"/>
    <p:sldId id="303" r:id="rId27"/>
    <p:sldId id="304" r:id="rId28"/>
    <p:sldId id="285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" userDrawn="1">
          <p15:clr>
            <a:srgbClr val="A4A3A4"/>
          </p15:clr>
        </p15:guide>
        <p15:guide id="2" pos="74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294B"/>
    <a:srgbClr val="FFFFFF"/>
    <a:srgbClr val="E84A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346" autoAdjust="0"/>
    <p:restoredTop sz="94660"/>
  </p:normalViewPr>
  <p:slideViewPr>
    <p:cSldViewPr snapToGrid="0">
      <p:cViewPr>
        <p:scale>
          <a:sx n="89" d="100"/>
          <a:sy n="89" d="100"/>
        </p:scale>
        <p:origin x="2528" y="936"/>
      </p:cViewPr>
      <p:guideLst>
        <p:guide orient="horz" pos="864"/>
        <p:guide pos="744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378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754053-B51C-4114-88E4-77021AD74ABE}" type="datetimeFigureOut">
              <a:rPr lang="en-US" smtClean="0"/>
              <a:t>2/3/21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EA89CD-BC70-4634-AB50-ACC8D3EB0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461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88135" y="81867"/>
            <a:ext cx="2167733" cy="1247878"/>
          </a:xfrm>
          <a:prstGeom prst="rect">
            <a:avLst/>
          </a:prstGeom>
        </p:spPr>
      </p:pic>
      <p:sp>
        <p:nvSpPr>
          <p:cNvPr id="17" name="Title Placeholder 1"/>
          <p:cNvSpPr txBox="1">
            <a:spLocks/>
          </p:cNvSpPr>
          <p:nvPr userDrawn="1"/>
        </p:nvSpPr>
        <p:spPr>
          <a:xfrm>
            <a:off x="742950" y="1889984"/>
            <a:ext cx="7886700" cy="24491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 algn="ctr"/>
            <a:r>
              <a:rPr lang="en-US" sz="7200" dirty="0"/>
              <a:t>Title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1" hasCustomPrompt="1"/>
          </p:nvPr>
        </p:nvSpPr>
        <p:spPr>
          <a:xfrm>
            <a:off x="1835152" y="4271433"/>
            <a:ext cx="5149850" cy="1138766"/>
          </a:xfrm>
        </p:spPr>
        <p:txBody>
          <a:bodyPr>
            <a:normAutofit/>
          </a:bodyPr>
          <a:lstStyle>
            <a:lvl1pPr algn="ctr">
              <a:defRPr sz="24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Presenter’s name</a:t>
            </a:r>
          </a:p>
        </p:txBody>
      </p:sp>
      <p:sp>
        <p:nvSpPr>
          <p:cNvPr id="27" name="Title 26"/>
          <p:cNvSpPr>
            <a:spLocks noGrp="1"/>
          </p:cNvSpPr>
          <p:nvPr>
            <p:ph type="title" hasCustomPrompt="1"/>
          </p:nvPr>
        </p:nvSpPr>
        <p:spPr>
          <a:xfrm>
            <a:off x="742950" y="1599774"/>
            <a:ext cx="7600950" cy="2055533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Add workshop title</a:t>
            </a:r>
          </a:p>
        </p:txBody>
      </p:sp>
      <p:grpSp>
        <p:nvGrpSpPr>
          <p:cNvPr id="31" name="Group 30"/>
          <p:cNvGrpSpPr/>
          <p:nvPr userDrawn="1"/>
        </p:nvGrpSpPr>
        <p:grpSpPr>
          <a:xfrm>
            <a:off x="742950" y="1143000"/>
            <a:ext cx="7600950" cy="4732866"/>
            <a:chOff x="990600" y="965200"/>
            <a:chExt cx="10134600" cy="4732866"/>
          </a:xfrm>
        </p:grpSpPr>
        <p:sp>
          <p:nvSpPr>
            <p:cNvPr id="2" name="Rectangle 1"/>
            <p:cNvSpPr/>
            <p:nvPr userDrawn="1"/>
          </p:nvSpPr>
          <p:spPr>
            <a:xfrm>
              <a:off x="990600" y="965200"/>
              <a:ext cx="10134600" cy="143933"/>
            </a:xfrm>
            <a:prstGeom prst="rect">
              <a:avLst/>
            </a:prstGeom>
            <a:solidFill>
              <a:srgbClr val="1329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990600" y="5554133"/>
              <a:ext cx="10134600" cy="143933"/>
            </a:xfrm>
            <a:prstGeom prst="rect">
              <a:avLst/>
            </a:prstGeom>
            <a:solidFill>
              <a:srgbClr val="1329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7" name="Straight Connector 6"/>
            <p:cNvCxnSpPr/>
            <p:nvPr userDrawn="1"/>
          </p:nvCxnSpPr>
          <p:spPr>
            <a:xfrm>
              <a:off x="990600" y="1236133"/>
              <a:ext cx="101346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>
              <a:off x="990600" y="5410199"/>
              <a:ext cx="101346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 userDrawn="1"/>
          </p:nvSpPr>
          <p:spPr>
            <a:xfrm>
              <a:off x="1532468" y="4699023"/>
              <a:ext cx="914400" cy="95047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solidFill>
                  <a:srgbClr val="E84A27"/>
                </a:solidFill>
              </a:endParaRPr>
            </a:p>
          </p:txBody>
        </p:sp>
        <p:sp>
          <p:nvSpPr>
            <p:cNvPr id="29" name="Rectangle 28"/>
            <p:cNvSpPr/>
            <p:nvPr userDrawn="1"/>
          </p:nvSpPr>
          <p:spPr>
            <a:xfrm>
              <a:off x="9313334" y="4757309"/>
              <a:ext cx="914400" cy="95047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pic>
        <p:nvPicPr>
          <p:cNvPr id="1026" name="Picture 2" descr="https://lh3.googleusercontent.com/6meKnwHzuPTvvGKvZcf16j0j_-H2juZwFLmcA63P9CnJ_lAGcZtCA0X8uRWUAJPdDfJiJFMH7Dm0Wf8RSWR61uRvWs4JHv5zBTvm7ghqryEyyiyvS1zWs_AisbuJLGfnmCnUuSJr1t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001" y="6018182"/>
            <a:ext cx="1612900" cy="716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1493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71"/>
          <p:cNvSpPr/>
          <p:nvPr userDrawn="1"/>
        </p:nvSpPr>
        <p:spPr>
          <a:xfrm flipH="1">
            <a:off x="0" y="1993530"/>
            <a:ext cx="9144000" cy="3213188"/>
          </a:xfrm>
          <a:prstGeom prst="rect">
            <a:avLst/>
          </a:prstGeom>
          <a:solidFill>
            <a:srgbClr val="13294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8000" b="0" i="0" u="none" strike="noStrike" cap="none" dirty="0">
              <a:solidFill>
                <a:schemeClr val="bg1"/>
              </a:solidFill>
              <a:latin typeface="Georgia" panose="02040502050405020303" pitchFamily="18" charset="0"/>
              <a:ea typeface="Arvo"/>
              <a:cs typeface="Arvo"/>
              <a:sym typeface="Arvo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20304" y="2616200"/>
            <a:ext cx="8014097" cy="2268538"/>
          </a:xfrm>
        </p:spPr>
        <p:txBody>
          <a:bodyPr anchor="t"/>
          <a:lstStyle>
            <a:lvl1pPr>
              <a:defRPr baseline="0">
                <a:solidFill>
                  <a:srgbClr val="E84A27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Add Title for each Section</a:t>
            </a:r>
          </a:p>
        </p:txBody>
      </p:sp>
    </p:spTree>
    <p:extLst>
      <p:ext uri="{BB962C8B-B14F-4D97-AF65-F5344CB8AC3E}">
        <p14:creationId xmlns:p14="http://schemas.microsoft.com/office/powerpoint/2010/main" val="198749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714070"/>
            <a:ext cx="9144000" cy="143933"/>
          </a:xfrm>
          <a:prstGeom prst="rect">
            <a:avLst/>
          </a:prstGeom>
          <a:solidFill>
            <a:srgbClr val="1329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133352" y="203200"/>
            <a:ext cx="8833247" cy="871538"/>
          </a:xfrm>
        </p:spPr>
        <p:txBody>
          <a:bodyPr>
            <a:normAutofit/>
          </a:bodyPr>
          <a:lstStyle>
            <a:lvl1pPr>
              <a:defRPr sz="4000">
                <a:solidFill>
                  <a:srgbClr val="E84A27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Add Header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33352" y="1404938"/>
            <a:ext cx="8833247" cy="4978400"/>
          </a:xfrm>
        </p:spPr>
        <p:txBody>
          <a:bodyPr anchor="t">
            <a:normAutofit/>
          </a:bodyPr>
          <a:lstStyle>
            <a:lvl1pPr>
              <a:defRPr sz="3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94938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04581" y="1181588"/>
            <a:ext cx="8431421" cy="4504267"/>
          </a:xfrm>
        </p:spPr>
        <p:txBody>
          <a:bodyPr anchor="t"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Use this slide format for activity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204580" y="919309"/>
            <a:ext cx="568922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Shape 71"/>
          <p:cNvSpPr/>
          <p:nvPr/>
        </p:nvSpPr>
        <p:spPr>
          <a:xfrm flipH="1">
            <a:off x="0" y="5948130"/>
            <a:ext cx="9144000" cy="909873"/>
          </a:xfrm>
          <a:prstGeom prst="rect">
            <a:avLst/>
          </a:prstGeom>
          <a:solidFill>
            <a:srgbClr val="13294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buClr>
                <a:srgbClr val="000000"/>
              </a:buClr>
              <a:buSzPts val="1400"/>
            </a:pPr>
            <a:r>
              <a:rPr lang="en-US" sz="4800" dirty="0">
                <a:solidFill>
                  <a:schemeClr val="bg1"/>
                </a:solidFill>
                <a:latin typeface="Georgia" panose="02040502050405020303" pitchFamily="18" charset="0"/>
                <a:ea typeface="Arvo"/>
                <a:cs typeface="Arvo"/>
                <a:sym typeface="Arvo"/>
              </a:rPr>
              <a:t>  </a:t>
            </a:r>
            <a:endParaRPr sz="4800" b="0" i="0" u="none" strike="noStrike" cap="none" dirty="0">
              <a:solidFill>
                <a:schemeClr val="bg1"/>
              </a:solidFill>
              <a:latin typeface="Georgia" panose="02040502050405020303" pitchFamily="18" charset="0"/>
              <a:ea typeface="Arvo"/>
              <a:cs typeface="Arvo"/>
              <a:sym typeface="Arvo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204788" y="169866"/>
            <a:ext cx="7891463" cy="668337"/>
          </a:xfrm>
        </p:spPr>
        <p:txBody>
          <a:bodyPr/>
          <a:lstStyle>
            <a:lvl1pPr>
              <a:defRPr baseline="0">
                <a:solidFill>
                  <a:srgbClr val="E84A27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Activity slides 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7701" y="6029237"/>
            <a:ext cx="1638301" cy="728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222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out R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133352" y="203200"/>
            <a:ext cx="8833247" cy="871538"/>
          </a:xfrm>
        </p:spPr>
        <p:txBody>
          <a:bodyPr>
            <a:normAutofit/>
          </a:bodyPr>
          <a:lstStyle>
            <a:lvl1pPr>
              <a:defRPr sz="4000" baseline="0">
                <a:solidFill>
                  <a:srgbClr val="E84A27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We can help! About RDS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146449" y="1346200"/>
            <a:ext cx="8851106" cy="4470400"/>
          </a:xfrm>
        </p:spPr>
        <p:txBody>
          <a:bodyPr anchor="t">
            <a:normAutofit/>
          </a:bodyPr>
          <a:lstStyle>
            <a:lvl1pPr>
              <a:defRPr sz="2400" baseline="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lvl="0"/>
            <a:r>
              <a:rPr lang="en-US" sz="2400" dirty="0"/>
              <a:t>Copy and paste from master slide</a:t>
            </a:r>
            <a:endParaRPr lang="en-US" dirty="0"/>
          </a:p>
        </p:txBody>
      </p:sp>
      <p:grpSp>
        <p:nvGrpSpPr>
          <p:cNvPr id="2" name="Group 1"/>
          <p:cNvGrpSpPr/>
          <p:nvPr userDrawn="1"/>
        </p:nvGrpSpPr>
        <p:grpSpPr>
          <a:xfrm>
            <a:off x="-2" y="5948130"/>
            <a:ext cx="9144000" cy="909873"/>
            <a:chOff x="-2" y="5948127"/>
            <a:chExt cx="12192000" cy="909873"/>
          </a:xfrm>
        </p:grpSpPr>
        <p:grpSp>
          <p:nvGrpSpPr>
            <p:cNvPr id="13" name="Group 12"/>
            <p:cNvGrpSpPr/>
            <p:nvPr userDrawn="1"/>
          </p:nvGrpSpPr>
          <p:grpSpPr>
            <a:xfrm>
              <a:off x="-2" y="5948127"/>
              <a:ext cx="12192000" cy="909873"/>
              <a:chOff x="-2" y="5948127"/>
              <a:chExt cx="12192000" cy="909873"/>
            </a:xfrm>
          </p:grpSpPr>
          <p:sp>
            <p:nvSpPr>
              <p:cNvPr id="7" name="Shape 71"/>
              <p:cNvSpPr/>
              <p:nvPr/>
            </p:nvSpPr>
            <p:spPr>
              <a:xfrm flipH="1">
                <a:off x="-2" y="5948127"/>
                <a:ext cx="12192000" cy="909873"/>
              </a:xfrm>
              <a:prstGeom prst="rect">
                <a:avLst/>
              </a:prstGeom>
              <a:solidFill>
                <a:srgbClr val="1329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>
                  <a:buClr>
                    <a:srgbClr val="000000"/>
                  </a:buClr>
                  <a:buSzPts val="1400"/>
                </a:pPr>
                <a:r>
                  <a:rPr lang="en-US" sz="4800" dirty="0">
                    <a:solidFill>
                      <a:schemeClr val="bg1"/>
                    </a:solidFill>
                    <a:latin typeface="Georgia" panose="02040502050405020303" pitchFamily="18" charset="0"/>
                    <a:ea typeface="Arvo"/>
                    <a:cs typeface="Arvo"/>
                    <a:sym typeface="Arvo"/>
                  </a:rPr>
                  <a:t>  </a:t>
                </a:r>
                <a:endParaRPr sz="4800" b="0" i="0" u="none" strike="noStrike" cap="none" dirty="0">
                  <a:solidFill>
                    <a:schemeClr val="bg1"/>
                  </a:solidFill>
                  <a:latin typeface="Georgia" panose="02040502050405020303" pitchFamily="18" charset="0"/>
                  <a:ea typeface="Arvo"/>
                  <a:cs typeface="Arvo"/>
                  <a:sym typeface="Arvo"/>
                </a:endParaRPr>
              </a:p>
            </p:txBody>
          </p:sp>
          <p:pic>
            <p:nvPicPr>
              <p:cNvPr id="1026" name="Picture 2" descr="Image result for email transparent"/>
              <p:cNvPicPr>
                <a:picLocks noChangeAspect="1" noChangeArrowheads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7469" y="6051266"/>
                <a:ext cx="744416" cy="744417"/>
              </a:xfrm>
              <a:prstGeom prst="rect">
                <a:avLst/>
              </a:prstGeom>
              <a:noFill/>
            </p:spPr>
          </p:pic>
          <p:sp>
            <p:nvSpPr>
              <p:cNvPr id="12" name="Rectangle 11"/>
              <p:cNvSpPr/>
              <p:nvPr userDrawn="1"/>
            </p:nvSpPr>
            <p:spPr>
              <a:xfrm>
                <a:off x="1065210" y="6172228"/>
                <a:ext cx="630557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chemeClr val="bg2"/>
                    </a:solidFill>
                    <a:latin typeface="Georgia" panose="02040502050405020303" pitchFamily="18" charset="0"/>
                  </a:rPr>
                  <a:t>researchdata@library.illinois.edu</a:t>
                </a:r>
              </a:p>
            </p:txBody>
          </p:sp>
        </p:grpSp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30266" y="6029237"/>
              <a:ext cx="2184401" cy="7281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84616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questions tha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714070"/>
            <a:ext cx="9144000" cy="143933"/>
          </a:xfrm>
          <a:prstGeom prst="rect">
            <a:avLst/>
          </a:prstGeom>
          <a:solidFill>
            <a:srgbClr val="1329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133352" y="203202"/>
            <a:ext cx="8833247" cy="931333"/>
          </a:xfrm>
        </p:spPr>
        <p:txBody>
          <a:bodyPr>
            <a:noAutofit/>
          </a:bodyPr>
          <a:lstStyle>
            <a:lvl1pPr>
              <a:defRPr sz="7000">
                <a:solidFill>
                  <a:srgbClr val="E84A27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Questions?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1466068" y="2926659"/>
            <a:ext cx="575945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rgbClr val="E84A27"/>
                </a:solidFill>
              </a:rPr>
              <a:t>THANKS!</a:t>
            </a: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2" y="5948130"/>
            <a:ext cx="9144000" cy="909873"/>
            <a:chOff x="-2" y="5948127"/>
            <a:chExt cx="12192000" cy="909873"/>
          </a:xfrm>
        </p:grpSpPr>
        <p:grpSp>
          <p:nvGrpSpPr>
            <p:cNvPr id="14" name="Group 13"/>
            <p:cNvGrpSpPr/>
            <p:nvPr userDrawn="1"/>
          </p:nvGrpSpPr>
          <p:grpSpPr>
            <a:xfrm>
              <a:off x="-2" y="5948127"/>
              <a:ext cx="12192000" cy="909873"/>
              <a:chOff x="-2" y="5948127"/>
              <a:chExt cx="12192000" cy="909873"/>
            </a:xfrm>
          </p:grpSpPr>
          <p:sp>
            <p:nvSpPr>
              <p:cNvPr id="16" name="Shape 71"/>
              <p:cNvSpPr/>
              <p:nvPr/>
            </p:nvSpPr>
            <p:spPr>
              <a:xfrm flipH="1">
                <a:off x="-2" y="5948127"/>
                <a:ext cx="12192000" cy="909873"/>
              </a:xfrm>
              <a:prstGeom prst="rect">
                <a:avLst/>
              </a:prstGeom>
              <a:solidFill>
                <a:srgbClr val="1329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>
                  <a:buClr>
                    <a:srgbClr val="000000"/>
                  </a:buClr>
                  <a:buSzPts val="1400"/>
                </a:pPr>
                <a:r>
                  <a:rPr lang="en-US" sz="4800" dirty="0">
                    <a:solidFill>
                      <a:schemeClr val="bg1"/>
                    </a:solidFill>
                    <a:latin typeface="Georgia" panose="02040502050405020303" pitchFamily="18" charset="0"/>
                    <a:ea typeface="Arvo"/>
                    <a:cs typeface="Arvo"/>
                    <a:sym typeface="Arvo"/>
                  </a:rPr>
                  <a:t>  </a:t>
                </a:r>
                <a:endParaRPr sz="4800" b="0" i="0" u="none" strike="noStrike" cap="none" dirty="0">
                  <a:solidFill>
                    <a:schemeClr val="bg1"/>
                  </a:solidFill>
                  <a:latin typeface="Georgia" panose="02040502050405020303" pitchFamily="18" charset="0"/>
                  <a:ea typeface="Arvo"/>
                  <a:cs typeface="Arvo"/>
                  <a:sym typeface="Arvo"/>
                </a:endParaRPr>
              </a:p>
            </p:txBody>
          </p:sp>
          <p:pic>
            <p:nvPicPr>
              <p:cNvPr id="17" name="Picture 2" descr="Image result for email transparent"/>
              <p:cNvPicPr>
                <a:picLocks noChangeAspect="1" noChangeArrowheads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7469" y="6051266"/>
                <a:ext cx="744416" cy="744417"/>
              </a:xfrm>
              <a:prstGeom prst="rect">
                <a:avLst/>
              </a:prstGeom>
              <a:noFill/>
            </p:spPr>
          </p:pic>
          <p:sp>
            <p:nvSpPr>
              <p:cNvPr id="18" name="Rectangle 17"/>
              <p:cNvSpPr/>
              <p:nvPr userDrawn="1"/>
            </p:nvSpPr>
            <p:spPr>
              <a:xfrm>
                <a:off x="1065210" y="6172228"/>
                <a:ext cx="630557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chemeClr val="bg2"/>
                    </a:solidFill>
                    <a:latin typeface="Georgia" panose="02040502050405020303" pitchFamily="18" charset="0"/>
                  </a:rPr>
                  <a:t>researchdata@library.illinois.edu</a:t>
                </a:r>
              </a:p>
            </p:txBody>
          </p:sp>
        </p:grpSp>
        <p:pic>
          <p:nvPicPr>
            <p:cNvPr id="15" name="Picture 14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30266" y="6029237"/>
              <a:ext cx="2184401" cy="7281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69666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Add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lvl="0"/>
            <a:r>
              <a:rPr lang="en-US" dirty="0"/>
              <a:t>Add presenter’s name</a:t>
            </a:r>
          </a:p>
        </p:txBody>
      </p:sp>
    </p:spTree>
    <p:extLst>
      <p:ext uri="{BB962C8B-B14F-4D97-AF65-F5344CB8AC3E}">
        <p14:creationId xmlns:p14="http://schemas.microsoft.com/office/powerpoint/2010/main" val="2799364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0" r:id="rId3"/>
    <p:sldLayoutId id="2147483660" r:id="rId4"/>
    <p:sldLayoutId id="2147483662" r:id="rId5"/>
    <p:sldLayoutId id="2147483663" r:id="rId6"/>
  </p:sldLayoutIdLst>
  <p:txStyles>
    <p:titleStyle>
      <a:lvl1pPr algn="ctr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E84A27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000" kern="1200">
          <a:solidFill>
            <a:schemeClr val="bg2">
              <a:lumMod val="25000"/>
            </a:schemeClr>
          </a:solidFill>
          <a:latin typeface="Calibri Light" panose="020F0302020204030204" pitchFamily="34" charset="0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1171455" y="4294584"/>
            <a:ext cx="6794340" cy="113876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Heidi Imker, PhD </a:t>
            </a:r>
          </a:p>
          <a:p>
            <a:r>
              <a:rPr lang="en-US" dirty="0"/>
              <a:t>Associate Professor, University Library</a:t>
            </a:r>
          </a:p>
          <a:p>
            <a:r>
              <a:rPr lang="en-US" dirty="0"/>
              <a:t>Director, Research Data Service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3157" y="1400938"/>
            <a:ext cx="8697685" cy="2324955"/>
          </a:xfrm>
        </p:spPr>
        <p:txBody>
          <a:bodyPr>
            <a:normAutofit fontScale="90000"/>
          </a:bodyPr>
          <a:lstStyle/>
          <a:p>
            <a:r>
              <a:rPr lang="en-US" sz="4200" dirty="0"/>
              <a:t>OCLC WIP: </a:t>
            </a:r>
            <a:br>
              <a:rPr lang="en-US" sz="4200" dirty="0"/>
            </a:br>
            <a:r>
              <a:rPr lang="en-US" sz="4200" dirty="0"/>
              <a:t>Library-Research Office Collaborations </a:t>
            </a:r>
            <a:br>
              <a:rPr lang="en-US" sz="4200" dirty="0"/>
            </a:br>
            <a:r>
              <a:rPr lang="en-US" sz="4200" dirty="0"/>
              <a:t>at Arizona &amp; Illinois</a:t>
            </a:r>
          </a:p>
        </p:txBody>
      </p:sp>
    </p:spTree>
    <p:extLst>
      <p:ext uri="{BB962C8B-B14F-4D97-AF65-F5344CB8AC3E}">
        <p14:creationId xmlns:p14="http://schemas.microsoft.com/office/powerpoint/2010/main" val="1526955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02A248-FFFA-C44F-8BCA-1282A5AA9CE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Illinois Research Data Initiative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1B2C57E1-94CC-5741-906E-3FE8BF955A09}"/>
              </a:ext>
            </a:extLst>
          </p:cNvPr>
          <p:cNvSpPr txBox="1">
            <a:spLocks/>
          </p:cNvSpPr>
          <p:nvPr/>
        </p:nvSpPr>
        <p:spPr>
          <a:xfrm>
            <a:off x="204788" y="1157029"/>
            <a:ext cx="7891463" cy="6683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 baseline="0">
                <a:solidFill>
                  <a:srgbClr val="E84A27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solidFill>
                  <a:srgbClr val="13294B"/>
                </a:solidFill>
              </a:rPr>
              <a:t>“Year of Data Stewardship” 2011-2012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1BB00C84-3A45-3D4F-B161-0CD6328D77CE}"/>
              </a:ext>
            </a:extLst>
          </p:cNvPr>
          <p:cNvSpPr txBox="1">
            <a:spLocks/>
          </p:cNvSpPr>
          <p:nvPr/>
        </p:nvSpPr>
        <p:spPr>
          <a:xfrm>
            <a:off x="626268" y="1756002"/>
            <a:ext cx="7891463" cy="36173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 baseline="0">
                <a:solidFill>
                  <a:srgbClr val="E84A27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800" dirty="0">
              <a:solidFill>
                <a:srgbClr val="13294B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BF670DB-4E27-0C4E-98D2-7A9E0915D44B}"/>
              </a:ext>
            </a:extLst>
          </p:cNvPr>
          <p:cNvSpPr/>
          <p:nvPr/>
        </p:nvSpPr>
        <p:spPr>
          <a:xfrm>
            <a:off x="66782" y="5618067"/>
            <a:ext cx="90772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13294B"/>
                </a:solidFill>
              </a:rPr>
              <a:t>https://</a:t>
            </a:r>
            <a:r>
              <a:rPr lang="en-US" sz="1200" dirty="0" err="1">
                <a:solidFill>
                  <a:srgbClr val="13294B"/>
                </a:solidFill>
              </a:rPr>
              <a:t>web.archive.org</a:t>
            </a:r>
            <a:r>
              <a:rPr lang="en-US" sz="1200" dirty="0">
                <a:solidFill>
                  <a:srgbClr val="13294B"/>
                </a:solidFill>
              </a:rPr>
              <a:t>/web/20120627023525/http://</a:t>
            </a:r>
            <a:r>
              <a:rPr lang="en-US" sz="1200" dirty="0" err="1">
                <a:solidFill>
                  <a:srgbClr val="13294B"/>
                </a:solidFill>
              </a:rPr>
              <a:t>blogs.cites.illinois.edu</a:t>
            </a:r>
            <a:r>
              <a:rPr lang="en-US" sz="1200" dirty="0">
                <a:solidFill>
                  <a:srgbClr val="13294B"/>
                </a:solidFill>
              </a:rPr>
              <a:t>/</a:t>
            </a:r>
            <a:r>
              <a:rPr lang="en-US" sz="1200" dirty="0" err="1">
                <a:solidFill>
                  <a:srgbClr val="13294B"/>
                </a:solidFill>
              </a:rPr>
              <a:t>datasteward</a:t>
            </a:r>
            <a:r>
              <a:rPr lang="en-US" sz="1200" dirty="0">
                <a:solidFill>
                  <a:srgbClr val="13294B"/>
                </a:solidFill>
              </a:rPr>
              <a:t>/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6FC1EDFC-41BA-DE41-9AC3-5B5C95E313F2}"/>
              </a:ext>
            </a:extLst>
          </p:cNvPr>
          <p:cNvSpPr txBox="1">
            <a:spLocks/>
          </p:cNvSpPr>
          <p:nvPr/>
        </p:nvSpPr>
        <p:spPr>
          <a:xfrm>
            <a:off x="290752" y="2144192"/>
            <a:ext cx="8853248" cy="335153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 baseline="0">
                <a:solidFill>
                  <a:srgbClr val="E84A27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13294B"/>
                </a:solidFill>
              </a:rPr>
              <a:t>Aug 2011 – University Vice President </a:t>
            </a:r>
          </a:p>
          <a:p>
            <a:r>
              <a:rPr lang="en-US" sz="2400" dirty="0">
                <a:solidFill>
                  <a:srgbClr val="13294B"/>
                </a:solidFill>
              </a:rPr>
              <a:t>Sept 2011 - Opening Symposium &amp; Expert Citizen Scientist</a:t>
            </a:r>
          </a:p>
          <a:p>
            <a:r>
              <a:rPr lang="en-US" sz="2400" dirty="0">
                <a:solidFill>
                  <a:srgbClr val="13294B"/>
                </a:solidFill>
              </a:rPr>
              <a:t>Oct 2011 – Digital Preservation Expert </a:t>
            </a:r>
          </a:p>
          <a:p>
            <a:r>
              <a:rPr lang="en-US" sz="2400" dirty="0">
                <a:solidFill>
                  <a:srgbClr val="13294B"/>
                </a:solidFill>
              </a:rPr>
              <a:t>March 2012 – Assoc Director from NSF</a:t>
            </a:r>
          </a:p>
          <a:p>
            <a:r>
              <a:rPr lang="en-US" sz="2400" dirty="0">
                <a:solidFill>
                  <a:srgbClr val="13294B"/>
                </a:solidFill>
              </a:rPr>
              <a:t>March 2012 – Digital Archiving Expert</a:t>
            </a:r>
          </a:p>
          <a:p>
            <a:r>
              <a:rPr lang="en-US" sz="2400" dirty="0">
                <a:solidFill>
                  <a:srgbClr val="13294B"/>
                </a:solidFill>
              </a:rPr>
              <a:t>April 2012 – Information Science Thought Leader</a:t>
            </a:r>
          </a:p>
          <a:p>
            <a:endParaRPr lang="en-US" sz="2400" dirty="0">
              <a:solidFill>
                <a:srgbClr val="13294B"/>
              </a:solidFill>
            </a:endParaRPr>
          </a:p>
          <a:p>
            <a:endParaRPr lang="en-US" sz="2400" dirty="0">
              <a:solidFill>
                <a:srgbClr val="132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375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02A248-FFFA-C44F-8BCA-1282A5AA9CE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Campus Proposal to Launch the RDS - Ask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37D778ED-D02B-6D4D-8AF2-5AE04E4D8EB5}"/>
              </a:ext>
            </a:extLst>
          </p:cNvPr>
          <p:cNvSpPr txBox="1">
            <a:spLocks/>
          </p:cNvSpPr>
          <p:nvPr/>
        </p:nvSpPr>
        <p:spPr>
          <a:xfrm>
            <a:off x="507206" y="1371600"/>
            <a:ext cx="8129588" cy="44577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 baseline="0">
                <a:solidFill>
                  <a:srgbClr val="E84A27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13294B"/>
                </a:solidFill>
              </a:rPr>
              <a:t>Proposed a “hybrid” model  -  a set of core services that leverage (existing) research infrastructure</a:t>
            </a:r>
          </a:p>
          <a:p>
            <a:endParaRPr lang="en-US" sz="2400" dirty="0">
              <a:solidFill>
                <a:srgbClr val="13294B"/>
              </a:solidFill>
            </a:endParaRPr>
          </a:p>
          <a:p>
            <a:pPr marL="1028683" lvl="1" indent="-342900"/>
            <a:r>
              <a:rPr lang="en-US" dirty="0">
                <a:solidFill>
                  <a:srgbClr val="13294B"/>
                </a:solidFill>
              </a:rPr>
              <a:t>data curation and technical professionals with oversite by a director</a:t>
            </a:r>
          </a:p>
          <a:p>
            <a:pPr marL="1028683" lvl="1" indent="-342900"/>
            <a:r>
              <a:rPr lang="en-US" dirty="0">
                <a:solidFill>
                  <a:srgbClr val="13294B"/>
                </a:solidFill>
              </a:rPr>
              <a:t>implement data storage services</a:t>
            </a:r>
          </a:p>
          <a:p>
            <a:pPr marL="1028683" lvl="1" indent="-342900"/>
            <a:r>
              <a:rPr lang="en-US" dirty="0">
                <a:solidFill>
                  <a:srgbClr val="13294B"/>
                </a:solidFill>
              </a:rPr>
              <a:t>implement research data repository</a:t>
            </a:r>
          </a:p>
          <a:p>
            <a:pPr marL="1028683" lvl="1" indent="-342900"/>
            <a:r>
              <a:rPr lang="en-US" dirty="0">
                <a:solidFill>
                  <a:srgbClr val="13294B"/>
                </a:solidFill>
              </a:rPr>
              <a:t>provide consultation services</a:t>
            </a:r>
          </a:p>
          <a:p>
            <a:pPr marL="1028683" lvl="1" indent="-342900"/>
            <a:r>
              <a:rPr lang="en-US" dirty="0">
                <a:solidFill>
                  <a:srgbClr val="13294B"/>
                </a:solidFill>
              </a:rPr>
              <a:t>work closely with central service units</a:t>
            </a:r>
          </a:p>
          <a:p>
            <a:pPr marL="1028683" lvl="1" indent="-342900"/>
            <a:r>
              <a:rPr lang="en-US" dirty="0">
                <a:solidFill>
                  <a:srgbClr val="13294B"/>
                </a:solidFill>
              </a:rPr>
              <a:t>interact with governance groups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132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599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02A248-FFFA-C44F-8BCA-1282A5AA9CE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Campus Proposal to Launch the RDS - Ask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37D778ED-D02B-6D4D-8AF2-5AE04E4D8EB5}"/>
              </a:ext>
            </a:extLst>
          </p:cNvPr>
          <p:cNvSpPr txBox="1">
            <a:spLocks/>
          </p:cNvSpPr>
          <p:nvPr/>
        </p:nvSpPr>
        <p:spPr>
          <a:xfrm>
            <a:off x="204788" y="1214438"/>
            <a:ext cx="8939212" cy="470058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 baseline="0">
                <a:solidFill>
                  <a:srgbClr val="E84A27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13294B"/>
                </a:solidFill>
              </a:rPr>
              <a:t>Staff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13294B"/>
                </a:solidFill>
              </a:rPr>
              <a:t>1 FTE Director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13294B"/>
                </a:solidFill>
              </a:rPr>
              <a:t>2 FTE Data Curation Specialists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13294B"/>
                </a:solidFill>
              </a:rPr>
              <a:t>1 FTE Data Curation Specialist - exclusively sensitive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13294B"/>
                </a:solidFill>
              </a:rPr>
              <a:t>1 FTE Developer - tools, workflows, and front-end development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13294B"/>
                </a:solidFill>
              </a:rPr>
              <a:t>1 FTE Developer - repository development and maintenance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13294B"/>
                </a:solidFill>
              </a:rPr>
              <a:t>2 FTE Storage/System Administrators</a:t>
            </a:r>
          </a:p>
          <a:p>
            <a:endParaRPr lang="en-US" sz="200" dirty="0">
              <a:solidFill>
                <a:srgbClr val="13294B"/>
              </a:solidFill>
            </a:endParaRPr>
          </a:p>
          <a:p>
            <a:r>
              <a:rPr lang="en-US" sz="2200" b="1" dirty="0">
                <a:solidFill>
                  <a:srgbClr val="13294B"/>
                </a:solidFill>
              </a:rPr>
              <a:t>Resources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13294B"/>
                </a:solidFill>
              </a:rPr>
              <a:t>Membership in </a:t>
            </a:r>
            <a:r>
              <a:rPr lang="en-US" sz="2200" dirty="0" err="1">
                <a:solidFill>
                  <a:srgbClr val="13294B"/>
                </a:solidFill>
              </a:rPr>
              <a:t>DataCite</a:t>
            </a:r>
            <a:r>
              <a:rPr lang="en-US" sz="2200" dirty="0">
                <a:solidFill>
                  <a:srgbClr val="13294B"/>
                </a:solidFill>
              </a:rPr>
              <a:t> and ORCID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13294B"/>
                </a:solidFill>
              </a:rPr>
              <a:t>Storage and VM equipment, software, licensing, and maintenance</a:t>
            </a:r>
          </a:p>
        </p:txBody>
      </p:sp>
    </p:spTree>
    <p:extLst>
      <p:ext uri="{BB962C8B-B14F-4D97-AF65-F5344CB8AC3E}">
        <p14:creationId xmlns:p14="http://schemas.microsoft.com/office/powerpoint/2010/main" val="986958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02A248-FFFA-C44F-8BCA-1282A5AA9CE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Campus Proposal to Launch the RDS - Ask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37D778ED-D02B-6D4D-8AF2-5AE04E4D8EB5}"/>
              </a:ext>
            </a:extLst>
          </p:cNvPr>
          <p:cNvSpPr txBox="1">
            <a:spLocks/>
          </p:cNvSpPr>
          <p:nvPr/>
        </p:nvSpPr>
        <p:spPr>
          <a:xfrm>
            <a:off x="204788" y="1214438"/>
            <a:ext cx="8939212" cy="470058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 baseline="0">
                <a:solidFill>
                  <a:srgbClr val="E84A27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13294B"/>
                </a:solidFill>
              </a:rPr>
              <a:t>Staff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13294B"/>
                </a:solidFill>
              </a:rPr>
              <a:t>1 FTE Director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13294B"/>
                </a:solidFill>
              </a:rPr>
              <a:t>2 FTE Data Curation Specialists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13294B"/>
                </a:solidFill>
              </a:rPr>
              <a:t>1 FTE Data Curation Specialist - exclusively sensitive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13294B"/>
                </a:solidFill>
              </a:rPr>
              <a:t>1 FTE Developer - tools, workflows, and front-end development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13294B"/>
                </a:solidFill>
              </a:rPr>
              <a:t>1 FTE Developer - repository development and maintenance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13294B"/>
                </a:solidFill>
              </a:rPr>
              <a:t>2 FTE Storage/System Administrators</a:t>
            </a:r>
          </a:p>
          <a:p>
            <a:endParaRPr lang="en-US" sz="200" dirty="0">
              <a:solidFill>
                <a:srgbClr val="13294B"/>
              </a:solidFill>
            </a:endParaRPr>
          </a:p>
          <a:p>
            <a:r>
              <a:rPr lang="en-US" sz="2200" b="1" dirty="0">
                <a:solidFill>
                  <a:srgbClr val="13294B"/>
                </a:solidFill>
              </a:rPr>
              <a:t>Resources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13294B"/>
                </a:solidFill>
              </a:rPr>
              <a:t>Membership in </a:t>
            </a:r>
            <a:r>
              <a:rPr lang="en-US" sz="2200" dirty="0" err="1">
                <a:solidFill>
                  <a:srgbClr val="13294B"/>
                </a:solidFill>
              </a:rPr>
              <a:t>DataCite</a:t>
            </a:r>
            <a:r>
              <a:rPr lang="en-US" sz="2200" dirty="0">
                <a:solidFill>
                  <a:srgbClr val="13294B"/>
                </a:solidFill>
              </a:rPr>
              <a:t> and ORCID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13294B"/>
                </a:solidFill>
              </a:rPr>
              <a:t>Storage and VM equipment, software, licensing, and maintenance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7C096F8-59D5-9041-8309-8B3E1611B172}"/>
              </a:ext>
            </a:extLst>
          </p:cNvPr>
          <p:cNvGrpSpPr/>
          <p:nvPr/>
        </p:nvGrpSpPr>
        <p:grpSpPr>
          <a:xfrm>
            <a:off x="6473176" y="250962"/>
            <a:ext cx="2625048" cy="2625048"/>
            <a:chOff x="6473176" y="250962"/>
            <a:chExt cx="2625048" cy="2625048"/>
          </a:xfrm>
        </p:grpSpPr>
        <p:pic>
          <p:nvPicPr>
            <p:cNvPr id="5" name="Picture 4" descr="Icon&#10;&#10;Description automatically generated">
              <a:extLst>
                <a:ext uri="{FF2B5EF4-FFF2-40B4-BE49-F238E27FC236}">
                  <a16:creationId xmlns:a16="http://schemas.microsoft.com/office/drawing/2014/main" id="{2A0E3F52-4486-BE4E-AA9A-B5000BBD544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477240">
              <a:off x="6473176" y="250962"/>
              <a:ext cx="2625048" cy="2625048"/>
            </a:xfrm>
            <a:prstGeom prst="rect">
              <a:avLst/>
            </a:prstGeom>
          </p:spPr>
        </p:pic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2E6FEFBF-BACF-554A-95CB-568C198E70D7}"/>
                </a:ext>
              </a:extLst>
            </p:cNvPr>
            <p:cNvSpPr/>
            <p:nvPr/>
          </p:nvSpPr>
          <p:spPr>
            <a:xfrm rot="19575524">
              <a:off x="7369502" y="1065277"/>
              <a:ext cx="1140795" cy="771525"/>
            </a:xfrm>
            <a:prstGeom prst="round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31B19BA-5394-884C-98EF-623436E9C8BE}"/>
                </a:ext>
              </a:extLst>
            </p:cNvPr>
            <p:cNvSpPr txBox="1"/>
            <p:nvPr/>
          </p:nvSpPr>
          <p:spPr>
            <a:xfrm rot="19511310">
              <a:off x="7262320" y="1064697"/>
              <a:ext cx="127108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13294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~ </a:t>
              </a:r>
              <a:r>
                <a:rPr lang="en-US" sz="2400" dirty="0">
                  <a:solidFill>
                    <a:srgbClr val="13294B"/>
                  </a:solidFill>
                  <a:latin typeface="Marker Felt Thin" panose="02000400000000000000" pitchFamily="2" charset="77"/>
                  <a:cs typeface="Ink Free" panose="020F0502020204030204" pitchFamily="34" charset="0"/>
                </a:rPr>
                <a:t>800K</a:t>
              </a:r>
            </a:p>
            <a:p>
              <a:pPr algn="ctr"/>
              <a:r>
                <a:rPr lang="en-US" sz="2400" dirty="0">
                  <a:solidFill>
                    <a:srgbClr val="13294B"/>
                  </a:solidFill>
                  <a:latin typeface="Marker Felt Thin" panose="02000400000000000000" pitchFamily="2" charset="77"/>
                  <a:cs typeface="Ink Free" panose="020F0502020204030204" pitchFamily="34" charset="0"/>
                </a:rPr>
                <a:t>per year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211494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hape&#10;&#10;Description automatically generated with low confidence">
            <a:extLst>
              <a:ext uri="{FF2B5EF4-FFF2-40B4-BE49-F238E27FC236}">
                <a16:creationId xmlns:a16="http://schemas.microsoft.com/office/drawing/2014/main" id="{76ED9280-171F-734D-8D6D-4D595F9DD65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93" t="20484" r="14572" b="15947"/>
          <a:stretch/>
        </p:blipFill>
        <p:spPr>
          <a:xfrm>
            <a:off x="1240675" y="1112247"/>
            <a:ext cx="2559327" cy="194706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D9512C2-9E09-C644-8466-44D962A90428}"/>
              </a:ext>
            </a:extLst>
          </p:cNvPr>
          <p:cNvSpPr txBox="1"/>
          <p:nvPr/>
        </p:nvSpPr>
        <p:spPr>
          <a:xfrm>
            <a:off x="1495504" y="1762612"/>
            <a:ext cx="202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Data Curation &amp; Preservation 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8A8DEE1B-D1CD-7945-8335-1288919EE020}"/>
              </a:ext>
            </a:extLst>
          </p:cNvPr>
          <p:cNvGrpSpPr/>
          <p:nvPr/>
        </p:nvGrpSpPr>
        <p:grpSpPr>
          <a:xfrm>
            <a:off x="825375" y="1260981"/>
            <a:ext cx="1780800" cy="599398"/>
            <a:chOff x="853952" y="1132389"/>
            <a:chExt cx="1780800" cy="599398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A0C50AA8-622F-EB44-98EA-C5A086B7FA29}"/>
                </a:ext>
              </a:extLst>
            </p:cNvPr>
            <p:cNvGrpSpPr/>
            <p:nvPr/>
          </p:nvGrpSpPr>
          <p:grpSpPr>
            <a:xfrm>
              <a:off x="853952" y="1132389"/>
              <a:ext cx="1780800" cy="599398"/>
              <a:chOff x="199075" y="4858271"/>
              <a:chExt cx="1780800" cy="599398"/>
            </a:xfrm>
          </p:grpSpPr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A8A22D25-B2A3-5745-9D7B-944C7A6618AE}"/>
                  </a:ext>
                </a:extLst>
              </p:cNvPr>
              <p:cNvSpPr/>
              <p:nvPr/>
            </p:nvSpPr>
            <p:spPr>
              <a:xfrm rot="19764302">
                <a:off x="443548" y="4996909"/>
                <a:ext cx="1288040" cy="31181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32" name="Picture 31" descr="Shape, arrow&#10;&#10;Description automatically generated">
                <a:extLst>
                  <a:ext uri="{FF2B5EF4-FFF2-40B4-BE49-F238E27FC236}">
                    <a16:creationId xmlns:a16="http://schemas.microsoft.com/office/drawing/2014/main" id="{08AD77B6-574E-4545-B921-293544E2004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445" t="41352" r="17640" b="40867"/>
              <a:stretch/>
            </p:blipFill>
            <p:spPr>
              <a:xfrm rot="19737558">
                <a:off x="199075" y="4858271"/>
                <a:ext cx="1780800" cy="599398"/>
              </a:xfrm>
              <a:prstGeom prst="rect">
                <a:avLst/>
              </a:prstGeom>
            </p:spPr>
          </p:pic>
        </p:grp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1B2AE1F1-6E66-AC4C-82CC-961BBE6E381A}"/>
                </a:ext>
              </a:extLst>
            </p:cNvPr>
            <p:cNvSpPr txBox="1"/>
            <p:nvPr/>
          </p:nvSpPr>
          <p:spPr>
            <a:xfrm rot="19743949">
              <a:off x="1245143" y="1246010"/>
              <a:ext cx="1136881" cy="2769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13294B"/>
                  </a:solidFill>
                </a:rPr>
                <a:t>Library</a:t>
              </a:r>
            </a:p>
          </p:txBody>
        </p:sp>
      </p:grp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5041FA13-B57A-BB45-AAB7-4639709A01CD}"/>
              </a:ext>
            </a:extLst>
          </p:cNvPr>
          <p:cNvSpPr txBox="1">
            <a:spLocks/>
          </p:cNvSpPr>
          <p:nvPr/>
        </p:nvSpPr>
        <p:spPr>
          <a:xfrm>
            <a:off x="204788" y="169866"/>
            <a:ext cx="7891463" cy="6683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 baseline="0">
                <a:solidFill>
                  <a:srgbClr val="E84A27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What’s To Love in the Campus Proposal</a:t>
            </a:r>
          </a:p>
        </p:txBody>
      </p:sp>
    </p:spTree>
    <p:extLst>
      <p:ext uri="{BB962C8B-B14F-4D97-AF65-F5344CB8AC3E}">
        <p14:creationId xmlns:p14="http://schemas.microsoft.com/office/powerpoint/2010/main" val="1215386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hape&#10;&#10;Description automatically generated with low confidence">
            <a:extLst>
              <a:ext uri="{FF2B5EF4-FFF2-40B4-BE49-F238E27FC236}">
                <a16:creationId xmlns:a16="http://schemas.microsoft.com/office/drawing/2014/main" id="{76ED9280-171F-734D-8D6D-4D595F9DD65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93" t="20484" r="14572" b="15947"/>
          <a:stretch/>
        </p:blipFill>
        <p:spPr>
          <a:xfrm>
            <a:off x="1240675" y="1112247"/>
            <a:ext cx="2559327" cy="1947060"/>
          </a:xfrm>
          <a:prstGeom prst="rect">
            <a:avLst/>
          </a:prstGeom>
        </p:spPr>
      </p:pic>
      <p:pic>
        <p:nvPicPr>
          <p:cNvPr id="11" name="Picture 10" descr="Shape&#10;&#10;Description automatically generated with low confidence">
            <a:extLst>
              <a:ext uri="{FF2B5EF4-FFF2-40B4-BE49-F238E27FC236}">
                <a16:creationId xmlns:a16="http://schemas.microsoft.com/office/drawing/2014/main" id="{9D236954-3C86-244D-99B2-D193B1C4179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93" t="20484" r="14572" b="15947"/>
          <a:stretch/>
        </p:blipFill>
        <p:spPr>
          <a:xfrm>
            <a:off x="5679801" y="1112247"/>
            <a:ext cx="2559327" cy="194706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D9512C2-9E09-C644-8466-44D962A90428}"/>
              </a:ext>
            </a:extLst>
          </p:cNvPr>
          <p:cNvSpPr txBox="1"/>
          <p:nvPr/>
        </p:nvSpPr>
        <p:spPr>
          <a:xfrm>
            <a:off x="1495504" y="1762612"/>
            <a:ext cx="202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Data Curation &amp; Preservation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374567-874E-B94C-8AED-B45503B8993B}"/>
              </a:ext>
            </a:extLst>
          </p:cNvPr>
          <p:cNvSpPr txBox="1"/>
          <p:nvPr/>
        </p:nvSpPr>
        <p:spPr>
          <a:xfrm>
            <a:off x="5937588" y="1690694"/>
            <a:ext cx="20977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Compliance &amp; Research Support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A40E439-7E7B-CD40-8B67-5D2DDB40F04B}"/>
              </a:ext>
            </a:extLst>
          </p:cNvPr>
          <p:cNvGrpSpPr/>
          <p:nvPr/>
        </p:nvGrpSpPr>
        <p:grpSpPr>
          <a:xfrm>
            <a:off x="5253694" y="1277165"/>
            <a:ext cx="1780800" cy="599398"/>
            <a:chOff x="853952" y="1132389"/>
            <a:chExt cx="1780800" cy="599398"/>
          </a:xfrm>
        </p:grpSpPr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4FA3355D-C54E-2B4B-BE99-D4684ED6B836}"/>
                </a:ext>
              </a:extLst>
            </p:cNvPr>
            <p:cNvGrpSpPr/>
            <p:nvPr/>
          </p:nvGrpSpPr>
          <p:grpSpPr>
            <a:xfrm>
              <a:off x="853952" y="1132389"/>
              <a:ext cx="1780800" cy="599398"/>
              <a:chOff x="199075" y="4858271"/>
              <a:chExt cx="1780800" cy="599398"/>
            </a:xfrm>
          </p:grpSpPr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F9E6E59A-FB5B-9C49-876A-E24B38D95C85}"/>
                  </a:ext>
                </a:extLst>
              </p:cNvPr>
              <p:cNvSpPr/>
              <p:nvPr/>
            </p:nvSpPr>
            <p:spPr>
              <a:xfrm rot="19764302">
                <a:off x="443548" y="4996909"/>
                <a:ext cx="1288040" cy="31181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54" name="Picture 53" descr="Shape, arrow&#10;&#10;Description automatically generated">
                <a:extLst>
                  <a:ext uri="{FF2B5EF4-FFF2-40B4-BE49-F238E27FC236}">
                    <a16:creationId xmlns:a16="http://schemas.microsoft.com/office/drawing/2014/main" id="{99146327-563E-A345-BFF5-BECCA90FF55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445" t="41352" r="17640" b="40867"/>
              <a:stretch/>
            </p:blipFill>
            <p:spPr>
              <a:xfrm rot="19737558">
                <a:off x="199075" y="4858271"/>
                <a:ext cx="1780800" cy="599398"/>
              </a:xfrm>
              <a:prstGeom prst="rect">
                <a:avLst/>
              </a:prstGeom>
            </p:spPr>
          </p:pic>
        </p:grp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84500387-46F5-6049-87C2-2F809FD39492}"/>
                </a:ext>
              </a:extLst>
            </p:cNvPr>
            <p:cNvSpPr txBox="1"/>
            <p:nvPr/>
          </p:nvSpPr>
          <p:spPr>
            <a:xfrm rot="19743949">
              <a:off x="1245143" y="1246009"/>
              <a:ext cx="1136881" cy="2769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13294B"/>
                  </a:solidFill>
                </a:rPr>
                <a:t>OVCR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8F8EB82D-97FE-1049-8798-9A6FAFEEC850}"/>
              </a:ext>
            </a:extLst>
          </p:cNvPr>
          <p:cNvGrpSpPr/>
          <p:nvPr/>
        </p:nvGrpSpPr>
        <p:grpSpPr>
          <a:xfrm>
            <a:off x="825375" y="1260981"/>
            <a:ext cx="1780800" cy="599398"/>
            <a:chOff x="853952" y="1132389"/>
            <a:chExt cx="1780800" cy="599398"/>
          </a:xfrm>
        </p:grpSpPr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30BEA438-B3A6-394F-A619-0003BA1CC2ED}"/>
                </a:ext>
              </a:extLst>
            </p:cNvPr>
            <p:cNvGrpSpPr/>
            <p:nvPr/>
          </p:nvGrpSpPr>
          <p:grpSpPr>
            <a:xfrm>
              <a:off x="853952" y="1132389"/>
              <a:ext cx="1780800" cy="599398"/>
              <a:chOff x="199075" y="4858271"/>
              <a:chExt cx="1780800" cy="599398"/>
            </a:xfrm>
          </p:grpSpPr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700B93B3-B7C5-3648-87DA-42F47851E84D}"/>
                  </a:ext>
                </a:extLst>
              </p:cNvPr>
              <p:cNvSpPr/>
              <p:nvPr/>
            </p:nvSpPr>
            <p:spPr>
              <a:xfrm rot="19764302">
                <a:off x="443548" y="4996909"/>
                <a:ext cx="1288040" cy="31181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60" name="Picture 59" descr="Shape, arrow&#10;&#10;Description automatically generated">
                <a:extLst>
                  <a:ext uri="{FF2B5EF4-FFF2-40B4-BE49-F238E27FC236}">
                    <a16:creationId xmlns:a16="http://schemas.microsoft.com/office/drawing/2014/main" id="{82E18109-EE86-9D4B-9EF1-C1BA6155335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445" t="41352" r="17640" b="40867"/>
              <a:stretch/>
            </p:blipFill>
            <p:spPr>
              <a:xfrm rot="19737558">
                <a:off x="199075" y="4858271"/>
                <a:ext cx="1780800" cy="599398"/>
              </a:xfrm>
              <a:prstGeom prst="rect">
                <a:avLst/>
              </a:prstGeom>
            </p:spPr>
          </p:pic>
        </p:grp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106CA8FF-AD6F-3745-BEB7-069D25ADE4C2}"/>
                </a:ext>
              </a:extLst>
            </p:cNvPr>
            <p:cNvSpPr txBox="1"/>
            <p:nvPr/>
          </p:nvSpPr>
          <p:spPr>
            <a:xfrm rot="19743949">
              <a:off x="1245143" y="1246010"/>
              <a:ext cx="1136881" cy="2769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13294B"/>
                  </a:solidFill>
                </a:rPr>
                <a:t>Library</a:t>
              </a:r>
            </a:p>
          </p:txBody>
        </p:sp>
      </p:grpSp>
      <p:sp>
        <p:nvSpPr>
          <p:cNvPr id="61" name="Text Placeholder 3">
            <a:extLst>
              <a:ext uri="{FF2B5EF4-FFF2-40B4-BE49-F238E27FC236}">
                <a16:creationId xmlns:a16="http://schemas.microsoft.com/office/drawing/2014/main" id="{DE19EBE5-6307-6D46-ACD5-E85F817194BF}"/>
              </a:ext>
            </a:extLst>
          </p:cNvPr>
          <p:cNvSpPr txBox="1">
            <a:spLocks/>
          </p:cNvSpPr>
          <p:nvPr/>
        </p:nvSpPr>
        <p:spPr>
          <a:xfrm>
            <a:off x="204788" y="169866"/>
            <a:ext cx="7891463" cy="6683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 baseline="0">
                <a:solidFill>
                  <a:srgbClr val="E84A27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What’s To Love in the Campus Proposal</a:t>
            </a:r>
          </a:p>
        </p:txBody>
      </p:sp>
    </p:spTree>
    <p:extLst>
      <p:ext uri="{BB962C8B-B14F-4D97-AF65-F5344CB8AC3E}">
        <p14:creationId xmlns:p14="http://schemas.microsoft.com/office/powerpoint/2010/main" val="21150116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hape&#10;&#10;Description automatically generated with low confidence">
            <a:extLst>
              <a:ext uri="{FF2B5EF4-FFF2-40B4-BE49-F238E27FC236}">
                <a16:creationId xmlns:a16="http://schemas.microsoft.com/office/drawing/2014/main" id="{76ED9280-171F-734D-8D6D-4D595F9DD65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93" t="20484" r="14572" b="15947"/>
          <a:stretch/>
        </p:blipFill>
        <p:spPr>
          <a:xfrm>
            <a:off x="1240675" y="1112247"/>
            <a:ext cx="2559327" cy="1947060"/>
          </a:xfrm>
          <a:prstGeom prst="rect">
            <a:avLst/>
          </a:prstGeom>
        </p:spPr>
      </p:pic>
      <p:pic>
        <p:nvPicPr>
          <p:cNvPr id="11" name="Picture 10" descr="Shape&#10;&#10;Description automatically generated with low confidence">
            <a:extLst>
              <a:ext uri="{FF2B5EF4-FFF2-40B4-BE49-F238E27FC236}">
                <a16:creationId xmlns:a16="http://schemas.microsoft.com/office/drawing/2014/main" id="{9D236954-3C86-244D-99B2-D193B1C4179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93" t="20484" r="14572" b="15947"/>
          <a:stretch/>
        </p:blipFill>
        <p:spPr>
          <a:xfrm>
            <a:off x="5679801" y="1112247"/>
            <a:ext cx="2559327" cy="1947060"/>
          </a:xfrm>
          <a:prstGeom prst="rect">
            <a:avLst/>
          </a:prstGeom>
        </p:spPr>
      </p:pic>
      <p:pic>
        <p:nvPicPr>
          <p:cNvPr id="12" name="Picture 11" descr="Shape&#10;&#10;Description automatically generated with low confidence">
            <a:extLst>
              <a:ext uri="{FF2B5EF4-FFF2-40B4-BE49-F238E27FC236}">
                <a16:creationId xmlns:a16="http://schemas.microsoft.com/office/drawing/2014/main" id="{E2B277DA-9373-5C46-89BE-D5A9A3A48A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93" t="20484" r="14572" b="15947"/>
          <a:stretch/>
        </p:blipFill>
        <p:spPr>
          <a:xfrm>
            <a:off x="3432367" y="2169989"/>
            <a:ext cx="2559327" cy="194706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A602A4A-66E6-B44A-ACAA-D3744CCE2220}"/>
              </a:ext>
            </a:extLst>
          </p:cNvPr>
          <p:cNvSpPr txBox="1"/>
          <p:nvPr/>
        </p:nvSpPr>
        <p:spPr>
          <a:xfrm>
            <a:off x="4231771" y="2979631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Storage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9512C2-9E09-C644-8466-44D962A90428}"/>
              </a:ext>
            </a:extLst>
          </p:cNvPr>
          <p:cNvSpPr txBox="1"/>
          <p:nvPr/>
        </p:nvSpPr>
        <p:spPr>
          <a:xfrm>
            <a:off x="1495504" y="1762612"/>
            <a:ext cx="202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Data Curation &amp; Preservation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374567-874E-B94C-8AED-B45503B8993B}"/>
              </a:ext>
            </a:extLst>
          </p:cNvPr>
          <p:cNvSpPr txBox="1"/>
          <p:nvPr/>
        </p:nvSpPr>
        <p:spPr>
          <a:xfrm>
            <a:off x="5937588" y="1690694"/>
            <a:ext cx="20977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Compliance &amp; Research Support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E8F90B9A-5B64-054A-9CD9-EC52A76EAFEC}"/>
              </a:ext>
            </a:extLst>
          </p:cNvPr>
          <p:cNvGrpSpPr/>
          <p:nvPr/>
        </p:nvGrpSpPr>
        <p:grpSpPr>
          <a:xfrm>
            <a:off x="3185367" y="2519581"/>
            <a:ext cx="1780800" cy="599398"/>
            <a:chOff x="853952" y="1132389"/>
            <a:chExt cx="1780800" cy="599398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4510B6ED-7CD8-B24C-BE46-84F7ABBDB95E}"/>
                </a:ext>
              </a:extLst>
            </p:cNvPr>
            <p:cNvGrpSpPr/>
            <p:nvPr/>
          </p:nvGrpSpPr>
          <p:grpSpPr>
            <a:xfrm>
              <a:off x="853952" y="1132389"/>
              <a:ext cx="1780800" cy="599398"/>
              <a:chOff x="199075" y="4858271"/>
              <a:chExt cx="1780800" cy="599398"/>
            </a:xfrm>
          </p:grpSpPr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C0327F5C-46ED-D541-A6E8-EE842EF72D4E}"/>
                  </a:ext>
                </a:extLst>
              </p:cNvPr>
              <p:cNvSpPr/>
              <p:nvPr/>
            </p:nvSpPr>
            <p:spPr>
              <a:xfrm rot="19764302">
                <a:off x="443548" y="4996909"/>
                <a:ext cx="1288040" cy="31181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49" name="Picture 48" descr="Shape, arrow&#10;&#10;Description automatically generated">
                <a:extLst>
                  <a:ext uri="{FF2B5EF4-FFF2-40B4-BE49-F238E27FC236}">
                    <a16:creationId xmlns:a16="http://schemas.microsoft.com/office/drawing/2014/main" id="{1BD99182-C2AA-6145-9094-DF30BFC1825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445" t="41352" r="17640" b="40867"/>
              <a:stretch/>
            </p:blipFill>
            <p:spPr>
              <a:xfrm rot="19737558">
                <a:off x="199075" y="4858271"/>
                <a:ext cx="1780800" cy="599398"/>
              </a:xfrm>
              <a:prstGeom prst="rect">
                <a:avLst/>
              </a:prstGeom>
            </p:spPr>
          </p:pic>
        </p:grp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5430E940-D5B2-7449-ABE2-2D6A42A22926}"/>
                </a:ext>
              </a:extLst>
            </p:cNvPr>
            <p:cNvSpPr txBox="1"/>
            <p:nvPr/>
          </p:nvSpPr>
          <p:spPr>
            <a:xfrm rot="19743949">
              <a:off x="1245143" y="1246010"/>
              <a:ext cx="1136881" cy="2769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13294B"/>
                  </a:solidFill>
                </a:rPr>
                <a:t>IT</a:t>
              </a: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A40E439-7E7B-CD40-8B67-5D2DDB40F04B}"/>
              </a:ext>
            </a:extLst>
          </p:cNvPr>
          <p:cNvGrpSpPr/>
          <p:nvPr/>
        </p:nvGrpSpPr>
        <p:grpSpPr>
          <a:xfrm>
            <a:off x="5253694" y="1277165"/>
            <a:ext cx="1780800" cy="599398"/>
            <a:chOff x="853952" y="1132389"/>
            <a:chExt cx="1780800" cy="599398"/>
          </a:xfrm>
        </p:grpSpPr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4FA3355D-C54E-2B4B-BE99-D4684ED6B836}"/>
                </a:ext>
              </a:extLst>
            </p:cNvPr>
            <p:cNvGrpSpPr/>
            <p:nvPr/>
          </p:nvGrpSpPr>
          <p:grpSpPr>
            <a:xfrm>
              <a:off x="853952" y="1132389"/>
              <a:ext cx="1780800" cy="599398"/>
              <a:chOff x="199075" y="4858271"/>
              <a:chExt cx="1780800" cy="599398"/>
            </a:xfrm>
          </p:grpSpPr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F9E6E59A-FB5B-9C49-876A-E24B38D95C85}"/>
                  </a:ext>
                </a:extLst>
              </p:cNvPr>
              <p:cNvSpPr/>
              <p:nvPr/>
            </p:nvSpPr>
            <p:spPr>
              <a:xfrm rot="19764302">
                <a:off x="443548" y="4996909"/>
                <a:ext cx="1288040" cy="31181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54" name="Picture 53" descr="Shape, arrow&#10;&#10;Description automatically generated">
                <a:extLst>
                  <a:ext uri="{FF2B5EF4-FFF2-40B4-BE49-F238E27FC236}">
                    <a16:creationId xmlns:a16="http://schemas.microsoft.com/office/drawing/2014/main" id="{99146327-563E-A345-BFF5-BECCA90FF55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445" t="41352" r="17640" b="40867"/>
              <a:stretch/>
            </p:blipFill>
            <p:spPr>
              <a:xfrm rot="19737558">
                <a:off x="199075" y="4858271"/>
                <a:ext cx="1780800" cy="599398"/>
              </a:xfrm>
              <a:prstGeom prst="rect">
                <a:avLst/>
              </a:prstGeom>
            </p:spPr>
          </p:pic>
        </p:grp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84500387-46F5-6049-87C2-2F809FD39492}"/>
                </a:ext>
              </a:extLst>
            </p:cNvPr>
            <p:cNvSpPr txBox="1"/>
            <p:nvPr/>
          </p:nvSpPr>
          <p:spPr>
            <a:xfrm rot="19743949">
              <a:off x="1245143" y="1246009"/>
              <a:ext cx="1136881" cy="2769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13294B"/>
                  </a:solidFill>
                </a:rPr>
                <a:t>OVCR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4E632F64-64B2-EC49-8C4C-70B53DA9F2D6}"/>
              </a:ext>
            </a:extLst>
          </p:cNvPr>
          <p:cNvGrpSpPr/>
          <p:nvPr/>
        </p:nvGrpSpPr>
        <p:grpSpPr>
          <a:xfrm>
            <a:off x="825375" y="1260981"/>
            <a:ext cx="1780800" cy="599398"/>
            <a:chOff x="853952" y="1132389"/>
            <a:chExt cx="1780800" cy="599398"/>
          </a:xfrm>
        </p:grpSpPr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71F5DA9E-EFA4-0E4E-AB26-F2A40D8B12A7}"/>
                </a:ext>
              </a:extLst>
            </p:cNvPr>
            <p:cNvGrpSpPr/>
            <p:nvPr/>
          </p:nvGrpSpPr>
          <p:grpSpPr>
            <a:xfrm>
              <a:off x="853952" y="1132389"/>
              <a:ext cx="1780800" cy="599398"/>
              <a:chOff x="199075" y="4858271"/>
              <a:chExt cx="1780800" cy="599398"/>
            </a:xfrm>
          </p:grpSpPr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566C84FB-D5B3-3C46-8A33-17A534FAD47B}"/>
                  </a:ext>
                </a:extLst>
              </p:cNvPr>
              <p:cNvSpPr/>
              <p:nvPr/>
            </p:nvSpPr>
            <p:spPr>
              <a:xfrm rot="19764302">
                <a:off x="443548" y="4996909"/>
                <a:ext cx="1288040" cy="31181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60" name="Picture 59" descr="Shape, arrow&#10;&#10;Description automatically generated">
                <a:extLst>
                  <a:ext uri="{FF2B5EF4-FFF2-40B4-BE49-F238E27FC236}">
                    <a16:creationId xmlns:a16="http://schemas.microsoft.com/office/drawing/2014/main" id="{215310CE-4CB0-104F-B623-95F75C5E297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445" t="41352" r="17640" b="40867"/>
              <a:stretch/>
            </p:blipFill>
            <p:spPr>
              <a:xfrm rot="19737558">
                <a:off x="199075" y="4858271"/>
                <a:ext cx="1780800" cy="599398"/>
              </a:xfrm>
              <a:prstGeom prst="rect">
                <a:avLst/>
              </a:prstGeom>
            </p:spPr>
          </p:pic>
        </p:grp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391D5934-0BAB-D342-8570-1D54C5656693}"/>
                </a:ext>
              </a:extLst>
            </p:cNvPr>
            <p:cNvSpPr txBox="1"/>
            <p:nvPr/>
          </p:nvSpPr>
          <p:spPr>
            <a:xfrm rot="19743949">
              <a:off x="1245143" y="1246010"/>
              <a:ext cx="1136881" cy="2769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13294B"/>
                  </a:solidFill>
                </a:rPr>
                <a:t>Library</a:t>
              </a:r>
            </a:p>
          </p:txBody>
        </p:sp>
      </p:grpSp>
      <p:sp>
        <p:nvSpPr>
          <p:cNvPr id="61" name="Text Placeholder 3">
            <a:extLst>
              <a:ext uri="{FF2B5EF4-FFF2-40B4-BE49-F238E27FC236}">
                <a16:creationId xmlns:a16="http://schemas.microsoft.com/office/drawing/2014/main" id="{B28CAD0E-BB92-0D40-BCEC-09B518F2F025}"/>
              </a:ext>
            </a:extLst>
          </p:cNvPr>
          <p:cNvSpPr txBox="1">
            <a:spLocks/>
          </p:cNvSpPr>
          <p:nvPr/>
        </p:nvSpPr>
        <p:spPr>
          <a:xfrm>
            <a:off x="204788" y="169866"/>
            <a:ext cx="7891463" cy="6683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 baseline="0">
                <a:solidFill>
                  <a:srgbClr val="E84A27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What’s To Love in the Campus Proposal</a:t>
            </a:r>
          </a:p>
        </p:txBody>
      </p:sp>
    </p:spTree>
    <p:extLst>
      <p:ext uri="{BB962C8B-B14F-4D97-AF65-F5344CB8AC3E}">
        <p14:creationId xmlns:p14="http://schemas.microsoft.com/office/powerpoint/2010/main" val="7702122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hape&#10;&#10;Description automatically generated with low confidence">
            <a:extLst>
              <a:ext uri="{FF2B5EF4-FFF2-40B4-BE49-F238E27FC236}">
                <a16:creationId xmlns:a16="http://schemas.microsoft.com/office/drawing/2014/main" id="{76ED9280-171F-734D-8D6D-4D595F9DD65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93" t="20484" r="14572" b="15947"/>
          <a:stretch/>
        </p:blipFill>
        <p:spPr>
          <a:xfrm>
            <a:off x="1240675" y="1112247"/>
            <a:ext cx="2559327" cy="1947060"/>
          </a:xfrm>
          <a:prstGeom prst="rect">
            <a:avLst/>
          </a:prstGeom>
        </p:spPr>
      </p:pic>
      <p:pic>
        <p:nvPicPr>
          <p:cNvPr id="11" name="Picture 10" descr="Shape&#10;&#10;Description automatically generated with low confidence">
            <a:extLst>
              <a:ext uri="{FF2B5EF4-FFF2-40B4-BE49-F238E27FC236}">
                <a16:creationId xmlns:a16="http://schemas.microsoft.com/office/drawing/2014/main" id="{9D236954-3C86-244D-99B2-D193B1C4179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93" t="20484" r="14572" b="15947"/>
          <a:stretch/>
        </p:blipFill>
        <p:spPr>
          <a:xfrm>
            <a:off x="5679801" y="1112247"/>
            <a:ext cx="2559327" cy="1947060"/>
          </a:xfrm>
          <a:prstGeom prst="rect">
            <a:avLst/>
          </a:prstGeom>
        </p:spPr>
      </p:pic>
      <p:pic>
        <p:nvPicPr>
          <p:cNvPr id="12" name="Picture 11" descr="Shape&#10;&#10;Description automatically generated with low confidence">
            <a:extLst>
              <a:ext uri="{FF2B5EF4-FFF2-40B4-BE49-F238E27FC236}">
                <a16:creationId xmlns:a16="http://schemas.microsoft.com/office/drawing/2014/main" id="{E2B277DA-9373-5C46-89BE-D5A9A3A48A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93" t="20484" r="14572" b="15947"/>
          <a:stretch/>
        </p:blipFill>
        <p:spPr>
          <a:xfrm>
            <a:off x="3432367" y="2169989"/>
            <a:ext cx="2559327" cy="1947060"/>
          </a:xfrm>
          <a:prstGeom prst="rect">
            <a:avLst/>
          </a:prstGeom>
        </p:spPr>
      </p:pic>
      <p:pic>
        <p:nvPicPr>
          <p:cNvPr id="13" name="Picture 12" descr="Shape&#10;&#10;Description automatically generated with low confidence">
            <a:extLst>
              <a:ext uri="{FF2B5EF4-FFF2-40B4-BE49-F238E27FC236}">
                <a16:creationId xmlns:a16="http://schemas.microsoft.com/office/drawing/2014/main" id="{BD54CDA2-03D1-AD46-BCF6-B46382AE0F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93" t="20484" r="14572" b="15947"/>
          <a:stretch/>
        </p:blipFill>
        <p:spPr>
          <a:xfrm>
            <a:off x="872526" y="3168935"/>
            <a:ext cx="2559327" cy="194706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A602A4A-66E6-B44A-ACAA-D3744CCE2220}"/>
              </a:ext>
            </a:extLst>
          </p:cNvPr>
          <p:cNvSpPr txBox="1"/>
          <p:nvPr/>
        </p:nvSpPr>
        <p:spPr>
          <a:xfrm>
            <a:off x="4231771" y="2979631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Storage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9512C2-9E09-C644-8466-44D962A90428}"/>
              </a:ext>
            </a:extLst>
          </p:cNvPr>
          <p:cNvSpPr txBox="1"/>
          <p:nvPr/>
        </p:nvSpPr>
        <p:spPr>
          <a:xfrm>
            <a:off x="1495504" y="1762612"/>
            <a:ext cx="202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Data Curation &amp; Preservation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374567-874E-B94C-8AED-B45503B8993B}"/>
              </a:ext>
            </a:extLst>
          </p:cNvPr>
          <p:cNvSpPr txBox="1"/>
          <p:nvPr/>
        </p:nvSpPr>
        <p:spPr>
          <a:xfrm>
            <a:off x="5937588" y="1690694"/>
            <a:ext cx="20977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Compliance &amp; Research Support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C5501BE-A47F-724D-BBB3-2D7569E48E9A}"/>
              </a:ext>
            </a:extLst>
          </p:cNvPr>
          <p:cNvGrpSpPr/>
          <p:nvPr/>
        </p:nvGrpSpPr>
        <p:grpSpPr>
          <a:xfrm>
            <a:off x="484871" y="3367582"/>
            <a:ext cx="1780800" cy="599398"/>
            <a:chOff x="199075" y="4858271"/>
            <a:chExt cx="1780800" cy="599398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EE354C2-B4A4-B644-81AB-B08DE47D58AE}"/>
                </a:ext>
              </a:extLst>
            </p:cNvPr>
            <p:cNvSpPr/>
            <p:nvPr/>
          </p:nvSpPr>
          <p:spPr>
            <a:xfrm rot="19764302">
              <a:off x="443548" y="4996909"/>
              <a:ext cx="1288040" cy="3118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7" name="Picture 26" descr="Shape, arrow&#10;&#10;Description automatically generated">
              <a:extLst>
                <a:ext uri="{FF2B5EF4-FFF2-40B4-BE49-F238E27FC236}">
                  <a16:creationId xmlns:a16="http://schemas.microsoft.com/office/drawing/2014/main" id="{AB8615E6-45A4-F447-AFB3-E7541C1755C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445" t="41352" r="17640" b="40867"/>
            <a:stretch/>
          </p:blipFill>
          <p:spPr>
            <a:xfrm rot="19737558">
              <a:off x="199075" y="4858271"/>
              <a:ext cx="1780800" cy="599398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E218CF58-CA1C-954A-8CB1-40AC56CD764A}"/>
              </a:ext>
            </a:extLst>
          </p:cNvPr>
          <p:cNvSpPr txBox="1"/>
          <p:nvPr/>
        </p:nvSpPr>
        <p:spPr>
          <a:xfrm rot="19743949">
            <a:off x="790278" y="3511940"/>
            <a:ext cx="1136881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13294B"/>
                </a:solidFill>
              </a:rPr>
              <a:t>Computing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E8F90B9A-5B64-054A-9CD9-EC52A76EAFEC}"/>
              </a:ext>
            </a:extLst>
          </p:cNvPr>
          <p:cNvGrpSpPr/>
          <p:nvPr/>
        </p:nvGrpSpPr>
        <p:grpSpPr>
          <a:xfrm>
            <a:off x="3185367" y="2519581"/>
            <a:ext cx="1780800" cy="599398"/>
            <a:chOff x="853952" y="1132389"/>
            <a:chExt cx="1780800" cy="599398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4510B6ED-7CD8-B24C-BE46-84F7ABBDB95E}"/>
                </a:ext>
              </a:extLst>
            </p:cNvPr>
            <p:cNvGrpSpPr/>
            <p:nvPr/>
          </p:nvGrpSpPr>
          <p:grpSpPr>
            <a:xfrm>
              <a:off x="853952" y="1132389"/>
              <a:ext cx="1780800" cy="599398"/>
              <a:chOff x="199075" y="4858271"/>
              <a:chExt cx="1780800" cy="599398"/>
            </a:xfrm>
          </p:grpSpPr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C0327F5C-46ED-D541-A6E8-EE842EF72D4E}"/>
                  </a:ext>
                </a:extLst>
              </p:cNvPr>
              <p:cNvSpPr/>
              <p:nvPr/>
            </p:nvSpPr>
            <p:spPr>
              <a:xfrm rot="19764302">
                <a:off x="443548" y="4996909"/>
                <a:ext cx="1288040" cy="31181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49" name="Picture 48" descr="Shape, arrow&#10;&#10;Description automatically generated">
                <a:extLst>
                  <a:ext uri="{FF2B5EF4-FFF2-40B4-BE49-F238E27FC236}">
                    <a16:creationId xmlns:a16="http://schemas.microsoft.com/office/drawing/2014/main" id="{1BD99182-C2AA-6145-9094-DF30BFC1825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445" t="41352" r="17640" b="40867"/>
              <a:stretch/>
            </p:blipFill>
            <p:spPr>
              <a:xfrm rot="19737558">
                <a:off x="199075" y="4858271"/>
                <a:ext cx="1780800" cy="599398"/>
              </a:xfrm>
              <a:prstGeom prst="rect">
                <a:avLst/>
              </a:prstGeom>
            </p:spPr>
          </p:pic>
        </p:grp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5430E940-D5B2-7449-ABE2-2D6A42A22926}"/>
                </a:ext>
              </a:extLst>
            </p:cNvPr>
            <p:cNvSpPr txBox="1"/>
            <p:nvPr/>
          </p:nvSpPr>
          <p:spPr>
            <a:xfrm rot="19743949">
              <a:off x="1245143" y="1246010"/>
              <a:ext cx="1136881" cy="2769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13294B"/>
                  </a:solidFill>
                </a:rPr>
                <a:t>IT</a:t>
              </a: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A40E439-7E7B-CD40-8B67-5D2DDB40F04B}"/>
              </a:ext>
            </a:extLst>
          </p:cNvPr>
          <p:cNvGrpSpPr/>
          <p:nvPr/>
        </p:nvGrpSpPr>
        <p:grpSpPr>
          <a:xfrm>
            <a:off x="5253694" y="1277165"/>
            <a:ext cx="1780800" cy="599398"/>
            <a:chOff x="853952" y="1132389"/>
            <a:chExt cx="1780800" cy="599398"/>
          </a:xfrm>
        </p:grpSpPr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4FA3355D-C54E-2B4B-BE99-D4684ED6B836}"/>
                </a:ext>
              </a:extLst>
            </p:cNvPr>
            <p:cNvGrpSpPr/>
            <p:nvPr/>
          </p:nvGrpSpPr>
          <p:grpSpPr>
            <a:xfrm>
              <a:off x="853952" y="1132389"/>
              <a:ext cx="1780800" cy="599398"/>
              <a:chOff x="199075" y="4858271"/>
              <a:chExt cx="1780800" cy="599398"/>
            </a:xfrm>
          </p:grpSpPr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F9E6E59A-FB5B-9C49-876A-E24B38D95C85}"/>
                  </a:ext>
                </a:extLst>
              </p:cNvPr>
              <p:cNvSpPr/>
              <p:nvPr/>
            </p:nvSpPr>
            <p:spPr>
              <a:xfrm rot="19764302">
                <a:off x="443548" y="4996909"/>
                <a:ext cx="1288040" cy="31181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54" name="Picture 53" descr="Shape, arrow&#10;&#10;Description automatically generated">
                <a:extLst>
                  <a:ext uri="{FF2B5EF4-FFF2-40B4-BE49-F238E27FC236}">
                    <a16:creationId xmlns:a16="http://schemas.microsoft.com/office/drawing/2014/main" id="{99146327-563E-A345-BFF5-BECCA90FF55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445" t="41352" r="17640" b="40867"/>
              <a:stretch/>
            </p:blipFill>
            <p:spPr>
              <a:xfrm rot="19737558">
                <a:off x="199075" y="4858271"/>
                <a:ext cx="1780800" cy="599398"/>
              </a:xfrm>
              <a:prstGeom prst="rect">
                <a:avLst/>
              </a:prstGeom>
            </p:spPr>
          </p:pic>
        </p:grp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84500387-46F5-6049-87C2-2F809FD39492}"/>
                </a:ext>
              </a:extLst>
            </p:cNvPr>
            <p:cNvSpPr txBox="1"/>
            <p:nvPr/>
          </p:nvSpPr>
          <p:spPr>
            <a:xfrm rot="19743949">
              <a:off x="1245143" y="1246009"/>
              <a:ext cx="1136881" cy="2769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13294B"/>
                  </a:solidFill>
                </a:rPr>
                <a:t>OVCR</a:t>
              </a:r>
            </a:p>
          </p:txBody>
        </p:sp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DA85AE75-02DB-5A42-A814-D40B5812A77F}"/>
              </a:ext>
            </a:extLst>
          </p:cNvPr>
          <p:cNvSpPr txBox="1"/>
          <p:nvPr/>
        </p:nvSpPr>
        <p:spPr>
          <a:xfrm>
            <a:off x="1080160" y="3933603"/>
            <a:ext cx="2168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Infrastructure &amp; Awareness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A20DC8B5-E588-C747-B520-68679FBF2C63}"/>
              </a:ext>
            </a:extLst>
          </p:cNvPr>
          <p:cNvGrpSpPr/>
          <p:nvPr/>
        </p:nvGrpSpPr>
        <p:grpSpPr>
          <a:xfrm>
            <a:off x="825375" y="1260981"/>
            <a:ext cx="1780800" cy="599398"/>
            <a:chOff x="853952" y="1132389"/>
            <a:chExt cx="1780800" cy="599398"/>
          </a:xfrm>
        </p:grpSpPr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46DA06F4-ADA8-C847-B277-FEAB633AAB29}"/>
                </a:ext>
              </a:extLst>
            </p:cNvPr>
            <p:cNvGrpSpPr/>
            <p:nvPr/>
          </p:nvGrpSpPr>
          <p:grpSpPr>
            <a:xfrm>
              <a:off x="853952" y="1132389"/>
              <a:ext cx="1780800" cy="599398"/>
              <a:chOff x="199075" y="4858271"/>
              <a:chExt cx="1780800" cy="599398"/>
            </a:xfrm>
          </p:grpSpPr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475AE422-4172-D649-8568-B6C24296E45A}"/>
                  </a:ext>
                </a:extLst>
              </p:cNvPr>
              <p:cNvSpPr/>
              <p:nvPr/>
            </p:nvSpPr>
            <p:spPr>
              <a:xfrm rot="19764302">
                <a:off x="443548" y="4996909"/>
                <a:ext cx="1288040" cy="31181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61" name="Picture 60" descr="Shape, arrow&#10;&#10;Description automatically generated">
                <a:extLst>
                  <a:ext uri="{FF2B5EF4-FFF2-40B4-BE49-F238E27FC236}">
                    <a16:creationId xmlns:a16="http://schemas.microsoft.com/office/drawing/2014/main" id="{B2F0E197-8EA1-594F-AD52-42DA1805193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445" t="41352" r="17640" b="40867"/>
              <a:stretch/>
            </p:blipFill>
            <p:spPr>
              <a:xfrm rot="19737558">
                <a:off x="199075" y="4858271"/>
                <a:ext cx="1780800" cy="599398"/>
              </a:xfrm>
              <a:prstGeom prst="rect">
                <a:avLst/>
              </a:prstGeom>
            </p:spPr>
          </p:pic>
        </p:grp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5D84836F-23D3-3F4D-A946-8F473C4720C2}"/>
                </a:ext>
              </a:extLst>
            </p:cNvPr>
            <p:cNvSpPr txBox="1"/>
            <p:nvPr/>
          </p:nvSpPr>
          <p:spPr>
            <a:xfrm rot="19743949">
              <a:off x="1245143" y="1246010"/>
              <a:ext cx="1136881" cy="2769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13294B"/>
                  </a:solidFill>
                </a:rPr>
                <a:t>Library</a:t>
              </a:r>
            </a:p>
          </p:txBody>
        </p:sp>
      </p:grpSp>
      <p:sp>
        <p:nvSpPr>
          <p:cNvPr id="62" name="Text Placeholder 3">
            <a:extLst>
              <a:ext uri="{FF2B5EF4-FFF2-40B4-BE49-F238E27FC236}">
                <a16:creationId xmlns:a16="http://schemas.microsoft.com/office/drawing/2014/main" id="{C64BC92D-66D5-824A-80A5-A5D3641ADD26}"/>
              </a:ext>
            </a:extLst>
          </p:cNvPr>
          <p:cNvSpPr txBox="1">
            <a:spLocks/>
          </p:cNvSpPr>
          <p:nvPr/>
        </p:nvSpPr>
        <p:spPr>
          <a:xfrm>
            <a:off x="204788" y="169866"/>
            <a:ext cx="7891463" cy="6683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 baseline="0">
                <a:solidFill>
                  <a:srgbClr val="E84A27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What’s To Love in the Campus Proposal</a:t>
            </a:r>
          </a:p>
        </p:txBody>
      </p:sp>
    </p:spTree>
    <p:extLst>
      <p:ext uri="{BB962C8B-B14F-4D97-AF65-F5344CB8AC3E}">
        <p14:creationId xmlns:p14="http://schemas.microsoft.com/office/powerpoint/2010/main" val="34323850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hape&#10;&#10;Description automatically generated with low confidence">
            <a:extLst>
              <a:ext uri="{FF2B5EF4-FFF2-40B4-BE49-F238E27FC236}">
                <a16:creationId xmlns:a16="http://schemas.microsoft.com/office/drawing/2014/main" id="{76ED9280-171F-734D-8D6D-4D595F9DD65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93" t="20484" r="14572" b="15947"/>
          <a:stretch/>
        </p:blipFill>
        <p:spPr>
          <a:xfrm>
            <a:off x="1240675" y="1112247"/>
            <a:ext cx="2559327" cy="1947060"/>
          </a:xfrm>
          <a:prstGeom prst="rect">
            <a:avLst/>
          </a:prstGeom>
        </p:spPr>
      </p:pic>
      <p:pic>
        <p:nvPicPr>
          <p:cNvPr id="11" name="Picture 10" descr="Shape&#10;&#10;Description automatically generated with low confidence">
            <a:extLst>
              <a:ext uri="{FF2B5EF4-FFF2-40B4-BE49-F238E27FC236}">
                <a16:creationId xmlns:a16="http://schemas.microsoft.com/office/drawing/2014/main" id="{9D236954-3C86-244D-99B2-D193B1C4179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93" t="20484" r="14572" b="15947"/>
          <a:stretch/>
        </p:blipFill>
        <p:spPr>
          <a:xfrm>
            <a:off x="5679801" y="1112247"/>
            <a:ext cx="2559327" cy="1947060"/>
          </a:xfrm>
          <a:prstGeom prst="rect">
            <a:avLst/>
          </a:prstGeom>
        </p:spPr>
      </p:pic>
      <p:pic>
        <p:nvPicPr>
          <p:cNvPr id="12" name="Picture 11" descr="Shape&#10;&#10;Description automatically generated with low confidence">
            <a:extLst>
              <a:ext uri="{FF2B5EF4-FFF2-40B4-BE49-F238E27FC236}">
                <a16:creationId xmlns:a16="http://schemas.microsoft.com/office/drawing/2014/main" id="{E2B277DA-9373-5C46-89BE-D5A9A3A48A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93" t="20484" r="14572" b="15947"/>
          <a:stretch/>
        </p:blipFill>
        <p:spPr>
          <a:xfrm>
            <a:off x="3432367" y="2169989"/>
            <a:ext cx="2559327" cy="1947060"/>
          </a:xfrm>
          <a:prstGeom prst="rect">
            <a:avLst/>
          </a:prstGeom>
        </p:spPr>
      </p:pic>
      <p:pic>
        <p:nvPicPr>
          <p:cNvPr id="13" name="Picture 12" descr="Shape&#10;&#10;Description automatically generated with low confidence">
            <a:extLst>
              <a:ext uri="{FF2B5EF4-FFF2-40B4-BE49-F238E27FC236}">
                <a16:creationId xmlns:a16="http://schemas.microsoft.com/office/drawing/2014/main" id="{BD54CDA2-03D1-AD46-BCF6-B46382AE0F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93" t="20484" r="14572" b="15947"/>
          <a:stretch/>
        </p:blipFill>
        <p:spPr>
          <a:xfrm>
            <a:off x="872526" y="3168935"/>
            <a:ext cx="2559327" cy="1947060"/>
          </a:xfrm>
          <a:prstGeom prst="rect">
            <a:avLst/>
          </a:prstGeom>
        </p:spPr>
      </p:pic>
      <p:pic>
        <p:nvPicPr>
          <p:cNvPr id="14" name="Picture 13" descr="Shape&#10;&#10;Description automatically generated with low confidence">
            <a:extLst>
              <a:ext uri="{FF2B5EF4-FFF2-40B4-BE49-F238E27FC236}">
                <a16:creationId xmlns:a16="http://schemas.microsoft.com/office/drawing/2014/main" id="{64388A22-B292-E548-90CC-4CDA62B83BE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93" t="20484" r="14572" b="15947"/>
          <a:stretch/>
        </p:blipFill>
        <p:spPr>
          <a:xfrm>
            <a:off x="6001826" y="3183221"/>
            <a:ext cx="2559327" cy="194706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A602A4A-66E6-B44A-ACAA-D3744CCE2220}"/>
              </a:ext>
            </a:extLst>
          </p:cNvPr>
          <p:cNvSpPr txBox="1"/>
          <p:nvPr/>
        </p:nvSpPr>
        <p:spPr>
          <a:xfrm>
            <a:off x="4231771" y="2979631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Storage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9512C2-9E09-C644-8466-44D962A90428}"/>
              </a:ext>
            </a:extLst>
          </p:cNvPr>
          <p:cNvSpPr txBox="1"/>
          <p:nvPr/>
        </p:nvSpPr>
        <p:spPr>
          <a:xfrm>
            <a:off x="1495504" y="1762612"/>
            <a:ext cx="202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Data Curation &amp; Preservation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374567-874E-B94C-8AED-B45503B8993B}"/>
              </a:ext>
            </a:extLst>
          </p:cNvPr>
          <p:cNvSpPr txBox="1"/>
          <p:nvPr/>
        </p:nvSpPr>
        <p:spPr>
          <a:xfrm>
            <a:off x="5937588" y="1690694"/>
            <a:ext cx="20977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Compliance &amp; Research Support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6851D9-E9B8-834B-85D7-4652D1EF0749}"/>
              </a:ext>
            </a:extLst>
          </p:cNvPr>
          <p:cNvSpPr txBox="1"/>
          <p:nvPr/>
        </p:nvSpPr>
        <p:spPr>
          <a:xfrm>
            <a:off x="6372242" y="3876450"/>
            <a:ext cx="18046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Grad Student Support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C5501BE-A47F-724D-BBB3-2D7569E48E9A}"/>
              </a:ext>
            </a:extLst>
          </p:cNvPr>
          <p:cNvGrpSpPr/>
          <p:nvPr/>
        </p:nvGrpSpPr>
        <p:grpSpPr>
          <a:xfrm>
            <a:off x="484871" y="3367582"/>
            <a:ext cx="1780800" cy="599398"/>
            <a:chOff x="199075" y="4858271"/>
            <a:chExt cx="1780800" cy="599398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EE354C2-B4A4-B644-81AB-B08DE47D58AE}"/>
                </a:ext>
              </a:extLst>
            </p:cNvPr>
            <p:cNvSpPr/>
            <p:nvPr/>
          </p:nvSpPr>
          <p:spPr>
            <a:xfrm rot="19764302">
              <a:off x="443548" y="4996909"/>
              <a:ext cx="1288040" cy="3118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7" name="Picture 26" descr="Shape, arrow&#10;&#10;Description automatically generated">
              <a:extLst>
                <a:ext uri="{FF2B5EF4-FFF2-40B4-BE49-F238E27FC236}">
                  <a16:creationId xmlns:a16="http://schemas.microsoft.com/office/drawing/2014/main" id="{AB8615E6-45A4-F447-AFB3-E7541C1755C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445" t="41352" r="17640" b="40867"/>
            <a:stretch/>
          </p:blipFill>
          <p:spPr>
            <a:xfrm rot="19737558">
              <a:off x="199075" y="4858271"/>
              <a:ext cx="1780800" cy="599398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E218CF58-CA1C-954A-8CB1-40AC56CD764A}"/>
              </a:ext>
            </a:extLst>
          </p:cNvPr>
          <p:cNvSpPr txBox="1"/>
          <p:nvPr/>
        </p:nvSpPr>
        <p:spPr>
          <a:xfrm rot="19743949">
            <a:off x="790278" y="3511940"/>
            <a:ext cx="1136881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13294B"/>
                </a:solidFill>
              </a:rPr>
              <a:t>Computing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6119843A-07DD-2640-B0A7-6A7B5271921C}"/>
              </a:ext>
            </a:extLst>
          </p:cNvPr>
          <p:cNvGrpSpPr/>
          <p:nvPr/>
        </p:nvGrpSpPr>
        <p:grpSpPr>
          <a:xfrm>
            <a:off x="5591421" y="3352990"/>
            <a:ext cx="1780800" cy="599398"/>
            <a:chOff x="853952" y="1132389"/>
            <a:chExt cx="1780800" cy="599398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3988B834-3014-5F41-BC86-76E7A2ADA2FA}"/>
                </a:ext>
              </a:extLst>
            </p:cNvPr>
            <p:cNvGrpSpPr/>
            <p:nvPr/>
          </p:nvGrpSpPr>
          <p:grpSpPr>
            <a:xfrm>
              <a:off x="853952" y="1132389"/>
              <a:ext cx="1780800" cy="599398"/>
              <a:chOff x="199075" y="4858271"/>
              <a:chExt cx="1780800" cy="599398"/>
            </a:xfrm>
          </p:grpSpPr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708D7B19-BF4A-0D48-9950-DBFAEC5EC0FF}"/>
                  </a:ext>
                </a:extLst>
              </p:cNvPr>
              <p:cNvSpPr/>
              <p:nvPr/>
            </p:nvSpPr>
            <p:spPr>
              <a:xfrm rot="19764302">
                <a:off x="443548" y="4996909"/>
                <a:ext cx="1288040" cy="31181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44" name="Picture 43" descr="Shape, arrow&#10;&#10;Description automatically generated">
                <a:extLst>
                  <a:ext uri="{FF2B5EF4-FFF2-40B4-BE49-F238E27FC236}">
                    <a16:creationId xmlns:a16="http://schemas.microsoft.com/office/drawing/2014/main" id="{F74F3390-C682-1E48-860F-3490B7B1B6F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445" t="41352" r="17640" b="40867"/>
              <a:stretch/>
            </p:blipFill>
            <p:spPr>
              <a:xfrm rot="19737558">
                <a:off x="199075" y="4858271"/>
                <a:ext cx="1780800" cy="599398"/>
              </a:xfrm>
              <a:prstGeom prst="rect">
                <a:avLst/>
              </a:prstGeom>
            </p:spPr>
          </p:pic>
        </p:grp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AA1A239B-9B0E-A645-918B-895D29301681}"/>
                </a:ext>
              </a:extLst>
            </p:cNvPr>
            <p:cNvSpPr txBox="1"/>
            <p:nvPr/>
          </p:nvSpPr>
          <p:spPr>
            <a:xfrm rot="19743949">
              <a:off x="1245143" y="1246010"/>
              <a:ext cx="1136881" cy="2769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13294B"/>
                  </a:solidFill>
                </a:rPr>
                <a:t>Grad Coll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E8F90B9A-5B64-054A-9CD9-EC52A76EAFEC}"/>
              </a:ext>
            </a:extLst>
          </p:cNvPr>
          <p:cNvGrpSpPr/>
          <p:nvPr/>
        </p:nvGrpSpPr>
        <p:grpSpPr>
          <a:xfrm>
            <a:off x="3185367" y="2519581"/>
            <a:ext cx="1780800" cy="599398"/>
            <a:chOff x="853952" y="1132389"/>
            <a:chExt cx="1780800" cy="599398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4510B6ED-7CD8-B24C-BE46-84F7ABBDB95E}"/>
                </a:ext>
              </a:extLst>
            </p:cNvPr>
            <p:cNvGrpSpPr/>
            <p:nvPr/>
          </p:nvGrpSpPr>
          <p:grpSpPr>
            <a:xfrm>
              <a:off x="853952" y="1132389"/>
              <a:ext cx="1780800" cy="599398"/>
              <a:chOff x="199075" y="4858271"/>
              <a:chExt cx="1780800" cy="599398"/>
            </a:xfrm>
          </p:grpSpPr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C0327F5C-46ED-D541-A6E8-EE842EF72D4E}"/>
                  </a:ext>
                </a:extLst>
              </p:cNvPr>
              <p:cNvSpPr/>
              <p:nvPr/>
            </p:nvSpPr>
            <p:spPr>
              <a:xfrm rot="19764302">
                <a:off x="443548" y="4996909"/>
                <a:ext cx="1288040" cy="31181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49" name="Picture 48" descr="Shape, arrow&#10;&#10;Description automatically generated">
                <a:extLst>
                  <a:ext uri="{FF2B5EF4-FFF2-40B4-BE49-F238E27FC236}">
                    <a16:creationId xmlns:a16="http://schemas.microsoft.com/office/drawing/2014/main" id="{1BD99182-C2AA-6145-9094-DF30BFC1825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445" t="41352" r="17640" b="40867"/>
              <a:stretch/>
            </p:blipFill>
            <p:spPr>
              <a:xfrm rot="19737558">
                <a:off x="199075" y="4858271"/>
                <a:ext cx="1780800" cy="599398"/>
              </a:xfrm>
              <a:prstGeom prst="rect">
                <a:avLst/>
              </a:prstGeom>
            </p:spPr>
          </p:pic>
        </p:grp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5430E940-D5B2-7449-ABE2-2D6A42A22926}"/>
                </a:ext>
              </a:extLst>
            </p:cNvPr>
            <p:cNvSpPr txBox="1"/>
            <p:nvPr/>
          </p:nvSpPr>
          <p:spPr>
            <a:xfrm rot="19743949">
              <a:off x="1245143" y="1246010"/>
              <a:ext cx="1136881" cy="2769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13294B"/>
                  </a:solidFill>
                </a:rPr>
                <a:t>IT</a:t>
              </a: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A40E439-7E7B-CD40-8B67-5D2DDB40F04B}"/>
              </a:ext>
            </a:extLst>
          </p:cNvPr>
          <p:cNvGrpSpPr/>
          <p:nvPr/>
        </p:nvGrpSpPr>
        <p:grpSpPr>
          <a:xfrm>
            <a:off x="5253694" y="1277165"/>
            <a:ext cx="1780800" cy="599398"/>
            <a:chOff x="853952" y="1132389"/>
            <a:chExt cx="1780800" cy="599398"/>
          </a:xfrm>
        </p:grpSpPr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4FA3355D-C54E-2B4B-BE99-D4684ED6B836}"/>
                </a:ext>
              </a:extLst>
            </p:cNvPr>
            <p:cNvGrpSpPr/>
            <p:nvPr/>
          </p:nvGrpSpPr>
          <p:grpSpPr>
            <a:xfrm>
              <a:off x="853952" y="1132389"/>
              <a:ext cx="1780800" cy="599398"/>
              <a:chOff x="199075" y="4858271"/>
              <a:chExt cx="1780800" cy="599398"/>
            </a:xfrm>
          </p:grpSpPr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F9E6E59A-FB5B-9C49-876A-E24B38D95C85}"/>
                  </a:ext>
                </a:extLst>
              </p:cNvPr>
              <p:cNvSpPr/>
              <p:nvPr/>
            </p:nvSpPr>
            <p:spPr>
              <a:xfrm rot="19764302">
                <a:off x="443548" y="4996909"/>
                <a:ext cx="1288040" cy="31181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54" name="Picture 53" descr="Shape, arrow&#10;&#10;Description automatically generated">
                <a:extLst>
                  <a:ext uri="{FF2B5EF4-FFF2-40B4-BE49-F238E27FC236}">
                    <a16:creationId xmlns:a16="http://schemas.microsoft.com/office/drawing/2014/main" id="{99146327-563E-A345-BFF5-BECCA90FF55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445" t="41352" r="17640" b="40867"/>
              <a:stretch/>
            </p:blipFill>
            <p:spPr>
              <a:xfrm rot="19737558">
                <a:off x="199075" y="4858271"/>
                <a:ext cx="1780800" cy="599398"/>
              </a:xfrm>
              <a:prstGeom prst="rect">
                <a:avLst/>
              </a:prstGeom>
            </p:spPr>
          </p:pic>
        </p:grp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84500387-46F5-6049-87C2-2F809FD39492}"/>
                </a:ext>
              </a:extLst>
            </p:cNvPr>
            <p:cNvSpPr txBox="1"/>
            <p:nvPr/>
          </p:nvSpPr>
          <p:spPr>
            <a:xfrm rot="19743949">
              <a:off x="1245143" y="1246009"/>
              <a:ext cx="1136881" cy="2769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13294B"/>
                  </a:solidFill>
                </a:rPr>
                <a:t>OVCR</a:t>
              </a:r>
            </a:p>
          </p:txBody>
        </p: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id="{5AAC1352-78BC-DD44-AE6C-4809497AA23A}"/>
              </a:ext>
            </a:extLst>
          </p:cNvPr>
          <p:cNvSpPr txBox="1"/>
          <p:nvPr/>
        </p:nvSpPr>
        <p:spPr>
          <a:xfrm>
            <a:off x="1080160" y="3933603"/>
            <a:ext cx="2168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Infrastructure &amp; Awareness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09B30784-07E5-BC49-9BCE-E074F1CF1425}"/>
              </a:ext>
            </a:extLst>
          </p:cNvPr>
          <p:cNvGrpSpPr/>
          <p:nvPr/>
        </p:nvGrpSpPr>
        <p:grpSpPr>
          <a:xfrm>
            <a:off x="825375" y="1260981"/>
            <a:ext cx="1780800" cy="599398"/>
            <a:chOff x="853952" y="1132389"/>
            <a:chExt cx="1780800" cy="599398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DAD07134-3911-504F-A22E-E5DD8DA8584A}"/>
                </a:ext>
              </a:extLst>
            </p:cNvPr>
            <p:cNvGrpSpPr/>
            <p:nvPr/>
          </p:nvGrpSpPr>
          <p:grpSpPr>
            <a:xfrm>
              <a:off x="853952" y="1132389"/>
              <a:ext cx="1780800" cy="599398"/>
              <a:chOff x="199075" y="4858271"/>
              <a:chExt cx="1780800" cy="599398"/>
            </a:xfrm>
          </p:grpSpPr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1A931445-263A-5E49-B6FB-E07ECC5D9C39}"/>
                  </a:ext>
                </a:extLst>
              </p:cNvPr>
              <p:cNvSpPr/>
              <p:nvPr/>
            </p:nvSpPr>
            <p:spPr>
              <a:xfrm rot="19764302">
                <a:off x="443548" y="4996909"/>
                <a:ext cx="1288040" cy="31181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62" name="Picture 61" descr="Shape, arrow&#10;&#10;Description automatically generated">
                <a:extLst>
                  <a:ext uri="{FF2B5EF4-FFF2-40B4-BE49-F238E27FC236}">
                    <a16:creationId xmlns:a16="http://schemas.microsoft.com/office/drawing/2014/main" id="{76513CB1-AEB3-1D47-846B-FC7C6044AE8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445" t="41352" r="17640" b="40867"/>
              <a:stretch/>
            </p:blipFill>
            <p:spPr>
              <a:xfrm rot="19737558">
                <a:off x="199075" y="4858271"/>
                <a:ext cx="1780800" cy="599398"/>
              </a:xfrm>
              <a:prstGeom prst="rect">
                <a:avLst/>
              </a:prstGeom>
            </p:spPr>
          </p:pic>
        </p:grp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5E485378-26E9-B444-B568-9426651A858B}"/>
                </a:ext>
              </a:extLst>
            </p:cNvPr>
            <p:cNvSpPr txBox="1"/>
            <p:nvPr/>
          </p:nvSpPr>
          <p:spPr>
            <a:xfrm rot="19743949">
              <a:off x="1245143" y="1246010"/>
              <a:ext cx="1136881" cy="2769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13294B"/>
                  </a:solidFill>
                </a:rPr>
                <a:t>Library</a:t>
              </a:r>
            </a:p>
          </p:txBody>
        </p:sp>
      </p:grpSp>
      <p:sp>
        <p:nvSpPr>
          <p:cNvPr id="63" name="Text Placeholder 3">
            <a:extLst>
              <a:ext uri="{FF2B5EF4-FFF2-40B4-BE49-F238E27FC236}">
                <a16:creationId xmlns:a16="http://schemas.microsoft.com/office/drawing/2014/main" id="{1DB0E992-AA51-474C-8BE8-4DD89E7D2084}"/>
              </a:ext>
            </a:extLst>
          </p:cNvPr>
          <p:cNvSpPr txBox="1">
            <a:spLocks/>
          </p:cNvSpPr>
          <p:nvPr/>
        </p:nvSpPr>
        <p:spPr>
          <a:xfrm>
            <a:off x="204788" y="169866"/>
            <a:ext cx="7891463" cy="6683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 baseline="0">
                <a:solidFill>
                  <a:srgbClr val="E84A27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What’s To Love in the Campus Proposal</a:t>
            </a:r>
          </a:p>
        </p:txBody>
      </p:sp>
    </p:spTree>
    <p:extLst>
      <p:ext uri="{BB962C8B-B14F-4D97-AF65-F5344CB8AC3E}">
        <p14:creationId xmlns:p14="http://schemas.microsoft.com/office/powerpoint/2010/main" val="41620167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hape&#10;&#10;Description automatically generated with low confidence">
            <a:extLst>
              <a:ext uri="{FF2B5EF4-FFF2-40B4-BE49-F238E27FC236}">
                <a16:creationId xmlns:a16="http://schemas.microsoft.com/office/drawing/2014/main" id="{76ED9280-171F-734D-8D6D-4D595F9DD65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93" t="20484" r="14572" b="15947"/>
          <a:stretch/>
        </p:blipFill>
        <p:spPr>
          <a:xfrm>
            <a:off x="1240675" y="1112247"/>
            <a:ext cx="2559327" cy="1947060"/>
          </a:xfrm>
          <a:prstGeom prst="rect">
            <a:avLst/>
          </a:prstGeom>
        </p:spPr>
      </p:pic>
      <p:pic>
        <p:nvPicPr>
          <p:cNvPr id="11" name="Picture 10" descr="Shape&#10;&#10;Description automatically generated with low confidence">
            <a:extLst>
              <a:ext uri="{FF2B5EF4-FFF2-40B4-BE49-F238E27FC236}">
                <a16:creationId xmlns:a16="http://schemas.microsoft.com/office/drawing/2014/main" id="{9D236954-3C86-244D-99B2-D193B1C4179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93" t="20484" r="14572" b="15947"/>
          <a:stretch/>
        </p:blipFill>
        <p:spPr>
          <a:xfrm>
            <a:off x="5679801" y="1112247"/>
            <a:ext cx="2559327" cy="1947060"/>
          </a:xfrm>
          <a:prstGeom prst="rect">
            <a:avLst/>
          </a:prstGeom>
        </p:spPr>
      </p:pic>
      <p:pic>
        <p:nvPicPr>
          <p:cNvPr id="12" name="Picture 11" descr="Shape&#10;&#10;Description automatically generated with low confidence">
            <a:extLst>
              <a:ext uri="{FF2B5EF4-FFF2-40B4-BE49-F238E27FC236}">
                <a16:creationId xmlns:a16="http://schemas.microsoft.com/office/drawing/2014/main" id="{E2B277DA-9373-5C46-89BE-D5A9A3A48A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93" t="20484" r="14572" b="15947"/>
          <a:stretch/>
        </p:blipFill>
        <p:spPr>
          <a:xfrm>
            <a:off x="3432367" y="2169989"/>
            <a:ext cx="2559327" cy="1947060"/>
          </a:xfrm>
          <a:prstGeom prst="rect">
            <a:avLst/>
          </a:prstGeom>
        </p:spPr>
      </p:pic>
      <p:pic>
        <p:nvPicPr>
          <p:cNvPr id="13" name="Picture 12" descr="Shape&#10;&#10;Description automatically generated with low confidence">
            <a:extLst>
              <a:ext uri="{FF2B5EF4-FFF2-40B4-BE49-F238E27FC236}">
                <a16:creationId xmlns:a16="http://schemas.microsoft.com/office/drawing/2014/main" id="{BD54CDA2-03D1-AD46-BCF6-B46382AE0F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93" t="20484" r="14572" b="15947"/>
          <a:stretch/>
        </p:blipFill>
        <p:spPr>
          <a:xfrm>
            <a:off x="872526" y="3168935"/>
            <a:ext cx="2559327" cy="1947060"/>
          </a:xfrm>
          <a:prstGeom prst="rect">
            <a:avLst/>
          </a:prstGeom>
        </p:spPr>
      </p:pic>
      <p:pic>
        <p:nvPicPr>
          <p:cNvPr id="14" name="Picture 13" descr="Shape&#10;&#10;Description automatically generated with low confidence">
            <a:extLst>
              <a:ext uri="{FF2B5EF4-FFF2-40B4-BE49-F238E27FC236}">
                <a16:creationId xmlns:a16="http://schemas.microsoft.com/office/drawing/2014/main" id="{64388A22-B292-E548-90CC-4CDA62B83BE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93" t="20484" r="14572" b="15947"/>
          <a:stretch/>
        </p:blipFill>
        <p:spPr>
          <a:xfrm>
            <a:off x="6001826" y="3183221"/>
            <a:ext cx="2559327" cy="1947060"/>
          </a:xfrm>
          <a:prstGeom prst="rect">
            <a:avLst/>
          </a:prstGeom>
        </p:spPr>
      </p:pic>
      <p:pic>
        <p:nvPicPr>
          <p:cNvPr id="15" name="Picture 14" descr="Shape&#10;&#10;Description automatically generated with low confidence">
            <a:extLst>
              <a:ext uri="{FF2B5EF4-FFF2-40B4-BE49-F238E27FC236}">
                <a16:creationId xmlns:a16="http://schemas.microsoft.com/office/drawing/2014/main" id="{1FEA48B1-D4D4-FA4C-8AD9-397E5B59181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93" t="20484" r="14572" b="15947"/>
          <a:stretch/>
        </p:blipFill>
        <p:spPr>
          <a:xfrm>
            <a:off x="3389503" y="4051652"/>
            <a:ext cx="2559327" cy="194706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A602A4A-66E6-B44A-ACAA-D3744CCE2220}"/>
              </a:ext>
            </a:extLst>
          </p:cNvPr>
          <p:cNvSpPr txBox="1"/>
          <p:nvPr/>
        </p:nvSpPr>
        <p:spPr>
          <a:xfrm>
            <a:off x="4231771" y="2979631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Storage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9512C2-9E09-C644-8466-44D962A90428}"/>
              </a:ext>
            </a:extLst>
          </p:cNvPr>
          <p:cNvSpPr txBox="1"/>
          <p:nvPr/>
        </p:nvSpPr>
        <p:spPr>
          <a:xfrm>
            <a:off x="1495504" y="1762612"/>
            <a:ext cx="202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Data Curation &amp; Preservation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374567-874E-B94C-8AED-B45503B8993B}"/>
              </a:ext>
            </a:extLst>
          </p:cNvPr>
          <p:cNvSpPr txBox="1"/>
          <p:nvPr/>
        </p:nvSpPr>
        <p:spPr>
          <a:xfrm>
            <a:off x="5937588" y="1690694"/>
            <a:ext cx="20977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Compliance &amp; Research Support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6851D9-E9B8-834B-85D7-4652D1EF0749}"/>
              </a:ext>
            </a:extLst>
          </p:cNvPr>
          <p:cNvSpPr txBox="1"/>
          <p:nvPr/>
        </p:nvSpPr>
        <p:spPr>
          <a:xfrm>
            <a:off x="6372242" y="3876450"/>
            <a:ext cx="18046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Grad Student Support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85AD14-6C27-E74F-BB75-18A36536E412}"/>
              </a:ext>
            </a:extLst>
          </p:cNvPr>
          <p:cNvSpPr txBox="1"/>
          <p:nvPr/>
        </p:nvSpPr>
        <p:spPr>
          <a:xfrm>
            <a:off x="3639623" y="4728923"/>
            <a:ext cx="20590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LIS Professional Pathways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C5501BE-A47F-724D-BBB3-2D7569E48E9A}"/>
              </a:ext>
            </a:extLst>
          </p:cNvPr>
          <p:cNvGrpSpPr/>
          <p:nvPr/>
        </p:nvGrpSpPr>
        <p:grpSpPr>
          <a:xfrm>
            <a:off x="484871" y="3367582"/>
            <a:ext cx="1780800" cy="599398"/>
            <a:chOff x="199075" y="4858271"/>
            <a:chExt cx="1780800" cy="599398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EE354C2-B4A4-B644-81AB-B08DE47D58AE}"/>
                </a:ext>
              </a:extLst>
            </p:cNvPr>
            <p:cNvSpPr/>
            <p:nvPr/>
          </p:nvSpPr>
          <p:spPr>
            <a:xfrm rot="19764302">
              <a:off x="443548" y="4996909"/>
              <a:ext cx="1288040" cy="3118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7" name="Picture 26" descr="Shape, arrow&#10;&#10;Description automatically generated">
              <a:extLst>
                <a:ext uri="{FF2B5EF4-FFF2-40B4-BE49-F238E27FC236}">
                  <a16:creationId xmlns:a16="http://schemas.microsoft.com/office/drawing/2014/main" id="{AB8615E6-45A4-F447-AFB3-E7541C1755C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445" t="41352" r="17640" b="40867"/>
            <a:stretch/>
          </p:blipFill>
          <p:spPr>
            <a:xfrm rot="19737558">
              <a:off x="199075" y="4858271"/>
              <a:ext cx="1780800" cy="599398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E218CF58-CA1C-954A-8CB1-40AC56CD764A}"/>
              </a:ext>
            </a:extLst>
          </p:cNvPr>
          <p:cNvSpPr txBox="1"/>
          <p:nvPr/>
        </p:nvSpPr>
        <p:spPr>
          <a:xfrm rot="19743949">
            <a:off x="790278" y="3511940"/>
            <a:ext cx="1136881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13294B"/>
                </a:solidFill>
              </a:rPr>
              <a:t>Computing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24079454-9D8C-FD44-A82C-3CE660570977}"/>
              </a:ext>
            </a:extLst>
          </p:cNvPr>
          <p:cNvGrpSpPr/>
          <p:nvPr/>
        </p:nvGrpSpPr>
        <p:grpSpPr>
          <a:xfrm>
            <a:off x="2963736" y="4256598"/>
            <a:ext cx="1780800" cy="599398"/>
            <a:chOff x="853952" y="1132389"/>
            <a:chExt cx="1780800" cy="599398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85504EDB-1373-D441-B5C0-06A49035F159}"/>
                </a:ext>
              </a:extLst>
            </p:cNvPr>
            <p:cNvGrpSpPr/>
            <p:nvPr/>
          </p:nvGrpSpPr>
          <p:grpSpPr>
            <a:xfrm>
              <a:off x="853952" y="1132389"/>
              <a:ext cx="1780800" cy="599398"/>
              <a:chOff x="199075" y="4858271"/>
              <a:chExt cx="1780800" cy="599398"/>
            </a:xfrm>
          </p:grpSpPr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1464C28C-4876-B249-AD8C-25B809E13BB4}"/>
                  </a:ext>
                </a:extLst>
              </p:cNvPr>
              <p:cNvSpPr/>
              <p:nvPr/>
            </p:nvSpPr>
            <p:spPr>
              <a:xfrm rot="19764302">
                <a:off x="443548" y="4996909"/>
                <a:ext cx="1288040" cy="31181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39" name="Picture 38" descr="Shape, arrow&#10;&#10;Description automatically generated">
                <a:extLst>
                  <a:ext uri="{FF2B5EF4-FFF2-40B4-BE49-F238E27FC236}">
                    <a16:creationId xmlns:a16="http://schemas.microsoft.com/office/drawing/2014/main" id="{91EDDAD6-AA4B-E343-AE94-CAA4D2CC8A3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445" t="41352" r="17640" b="40867"/>
              <a:stretch/>
            </p:blipFill>
            <p:spPr>
              <a:xfrm rot="19737558">
                <a:off x="199075" y="4858271"/>
                <a:ext cx="1780800" cy="599398"/>
              </a:xfrm>
              <a:prstGeom prst="rect">
                <a:avLst/>
              </a:prstGeom>
            </p:spPr>
          </p:pic>
        </p:grp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8A324F3D-97AB-F242-B748-58BAD21377E4}"/>
                </a:ext>
              </a:extLst>
            </p:cNvPr>
            <p:cNvSpPr txBox="1"/>
            <p:nvPr/>
          </p:nvSpPr>
          <p:spPr>
            <a:xfrm rot="19743949">
              <a:off x="1245143" y="1246010"/>
              <a:ext cx="1136881" cy="2769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13294B"/>
                  </a:solidFill>
                </a:rPr>
                <a:t>iSchool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6119843A-07DD-2640-B0A7-6A7B5271921C}"/>
              </a:ext>
            </a:extLst>
          </p:cNvPr>
          <p:cNvGrpSpPr/>
          <p:nvPr/>
        </p:nvGrpSpPr>
        <p:grpSpPr>
          <a:xfrm>
            <a:off x="5591421" y="3352990"/>
            <a:ext cx="1780800" cy="599398"/>
            <a:chOff x="853952" y="1132389"/>
            <a:chExt cx="1780800" cy="599398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3988B834-3014-5F41-BC86-76E7A2ADA2FA}"/>
                </a:ext>
              </a:extLst>
            </p:cNvPr>
            <p:cNvGrpSpPr/>
            <p:nvPr/>
          </p:nvGrpSpPr>
          <p:grpSpPr>
            <a:xfrm>
              <a:off x="853952" y="1132389"/>
              <a:ext cx="1780800" cy="599398"/>
              <a:chOff x="199075" y="4858271"/>
              <a:chExt cx="1780800" cy="599398"/>
            </a:xfrm>
          </p:grpSpPr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708D7B19-BF4A-0D48-9950-DBFAEC5EC0FF}"/>
                  </a:ext>
                </a:extLst>
              </p:cNvPr>
              <p:cNvSpPr/>
              <p:nvPr/>
            </p:nvSpPr>
            <p:spPr>
              <a:xfrm rot="19764302">
                <a:off x="443548" y="4996909"/>
                <a:ext cx="1288040" cy="31181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44" name="Picture 43" descr="Shape, arrow&#10;&#10;Description automatically generated">
                <a:extLst>
                  <a:ext uri="{FF2B5EF4-FFF2-40B4-BE49-F238E27FC236}">
                    <a16:creationId xmlns:a16="http://schemas.microsoft.com/office/drawing/2014/main" id="{F74F3390-C682-1E48-860F-3490B7B1B6F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445" t="41352" r="17640" b="40867"/>
              <a:stretch/>
            </p:blipFill>
            <p:spPr>
              <a:xfrm rot="19737558">
                <a:off x="199075" y="4858271"/>
                <a:ext cx="1780800" cy="599398"/>
              </a:xfrm>
              <a:prstGeom prst="rect">
                <a:avLst/>
              </a:prstGeom>
            </p:spPr>
          </p:pic>
        </p:grp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AA1A239B-9B0E-A645-918B-895D29301681}"/>
                </a:ext>
              </a:extLst>
            </p:cNvPr>
            <p:cNvSpPr txBox="1"/>
            <p:nvPr/>
          </p:nvSpPr>
          <p:spPr>
            <a:xfrm rot="19743949">
              <a:off x="1245143" y="1246010"/>
              <a:ext cx="1136881" cy="2769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13294B"/>
                  </a:solidFill>
                </a:rPr>
                <a:t>Grad Coll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E8F90B9A-5B64-054A-9CD9-EC52A76EAFEC}"/>
              </a:ext>
            </a:extLst>
          </p:cNvPr>
          <p:cNvGrpSpPr/>
          <p:nvPr/>
        </p:nvGrpSpPr>
        <p:grpSpPr>
          <a:xfrm>
            <a:off x="3185367" y="2519581"/>
            <a:ext cx="1780800" cy="599398"/>
            <a:chOff x="853952" y="1132389"/>
            <a:chExt cx="1780800" cy="599398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4510B6ED-7CD8-B24C-BE46-84F7ABBDB95E}"/>
                </a:ext>
              </a:extLst>
            </p:cNvPr>
            <p:cNvGrpSpPr/>
            <p:nvPr/>
          </p:nvGrpSpPr>
          <p:grpSpPr>
            <a:xfrm>
              <a:off x="853952" y="1132389"/>
              <a:ext cx="1780800" cy="599398"/>
              <a:chOff x="199075" y="4858271"/>
              <a:chExt cx="1780800" cy="599398"/>
            </a:xfrm>
          </p:grpSpPr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C0327F5C-46ED-D541-A6E8-EE842EF72D4E}"/>
                  </a:ext>
                </a:extLst>
              </p:cNvPr>
              <p:cNvSpPr/>
              <p:nvPr/>
            </p:nvSpPr>
            <p:spPr>
              <a:xfrm rot="19764302">
                <a:off x="443548" y="4996909"/>
                <a:ext cx="1288040" cy="31181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49" name="Picture 48" descr="Shape, arrow&#10;&#10;Description automatically generated">
                <a:extLst>
                  <a:ext uri="{FF2B5EF4-FFF2-40B4-BE49-F238E27FC236}">
                    <a16:creationId xmlns:a16="http://schemas.microsoft.com/office/drawing/2014/main" id="{1BD99182-C2AA-6145-9094-DF30BFC1825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445" t="41352" r="17640" b="40867"/>
              <a:stretch/>
            </p:blipFill>
            <p:spPr>
              <a:xfrm rot="19737558">
                <a:off x="199075" y="4858271"/>
                <a:ext cx="1780800" cy="599398"/>
              </a:xfrm>
              <a:prstGeom prst="rect">
                <a:avLst/>
              </a:prstGeom>
            </p:spPr>
          </p:pic>
        </p:grp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5430E940-D5B2-7449-ABE2-2D6A42A22926}"/>
                </a:ext>
              </a:extLst>
            </p:cNvPr>
            <p:cNvSpPr txBox="1"/>
            <p:nvPr/>
          </p:nvSpPr>
          <p:spPr>
            <a:xfrm rot="19743949">
              <a:off x="1245143" y="1246010"/>
              <a:ext cx="1136881" cy="2769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13294B"/>
                  </a:solidFill>
                </a:rPr>
                <a:t>IT</a:t>
              </a: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A40E439-7E7B-CD40-8B67-5D2DDB40F04B}"/>
              </a:ext>
            </a:extLst>
          </p:cNvPr>
          <p:cNvGrpSpPr/>
          <p:nvPr/>
        </p:nvGrpSpPr>
        <p:grpSpPr>
          <a:xfrm>
            <a:off x="5253694" y="1277165"/>
            <a:ext cx="1780800" cy="599398"/>
            <a:chOff x="853952" y="1132389"/>
            <a:chExt cx="1780800" cy="599398"/>
          </a:xfrm>
        </p:grpSpPr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4FA3355D-C54E-2B4B-BE99-D4684ED6B836}"/>
                </a:ext>
              </a:extLst>
            </p:cNvPr>
            <p:cNvGrpSpPr/>
            <p:nvPr/>
          </p:nvGrpSpPr>
          <p:grpSpPr>
            <a:xfrm>
              <a:off x="853952" y="1132389"/>
              <a:ext cx="1780800" cy="599398"/>
              <a:chOff x="199075" y="4858271"/>
              <a:chExt cx="1780800" cy="599398"/>
            </a:xfrm>
          </p:grpSpPr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F9E6E59A-FB5B-9C49-876A-E24B38D95C85}"/>
                  </a:ext>
                </a:extLst>
              </p:cNvPr>
              <p:cNvSpPr/>
              <p:nvPr/>
            </p:nvSpPr>
            <p:spPr>
              <a:xfrm rot="19764302">
                <a:off x="443548" y="4996909"/>
                <a:ext cx="1288040" cy="31181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54" name="Picture 53" descr="Shape, arrow&#10;&#10;Description automatically generated">
                <a:extLst>
                  <a:ext uri="{FF2B5EF4-FFF2-40B4-BE49-F238E27FC236}">
                    <a16:creationId xmlns:a16="http://schemas.microsoft.com/office/drawing/2014/main" id="{99146327-563E-A345-BFF5-BECCA90FF55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445" t="41352" r="17640" b="40867"/>
              <a:stretch/>
            </p:blipFill>
            <p:spPr>
              <a:xfrm rot="19737558">
                <a:off x="199075" y="4858271"/>
                <a:ext cx="1780800" cy="599398"/>
              </a:xfrm>
              <a:prstGeom prst="rect">
                <a:avLst/>
              </a:prstGeom>
            </p:spPr>
          </p:pic>
        </p:grp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84500387-46F5-6049-87C2-2F809FD39492}"/>
                </a:ext>
              </a:extLst>
            </p:cNvPr>
            <p:cNvSpPr txBox="1"/>
            <p:nvPr/>
          </p:nvSpPr>
          <p:spPr>
            <a:xfrm rot="19743949">
              <a:off x="1245143" y="1246009"/>
              <a:ext cx="1136881" cy="2769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13294B"/>
                  </a:solidFill>
                </a:rPr>
                <a:t>OVCR</a:t>
              </a:r>
            </a:p>
          </p:txBody>
        </p: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413E9F01-0F84-FA4B-88F8-CA017DAD6693}"/>
              </a:ext>
            </a:extLst>
          </p:cNvPr>
          <p:cNvSpPr txBox="1"/>
          <p:nvPr/>
        </p:nvSpPr>
        <p:spPr>
          <a:xfrm>
            <a:off x="1080160" y="3933603"/>
            <a:ext cx="2168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Infrastructure &amp; Awareness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B0BA5A99-FB88-C847-9DAF-813777760558}"/>
              </a:ext>
            </a:extLst>
          </p:cNvPr>
          <p:cNvGrpSpPr/>
          <p:nvPr/>
        </p:nvGrpSpPr>
        <p:grpSpPr>
          <a:xfrm>
            <a:off x="825375" y="1260981"/>
            <a:ext cx="1780800" cy="599398"/>
            <a:chOff x="853952" y="1132389"/>
            <a:chExt cx="1780800" cy="599398"/>
          </a:xfrm>
        </p:grpSpPr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17FF9E74-9078-574C-83CF-E820191ACBA2}"/>
                </a:ext>
              </a:extLst>
            </p:cNvPr>
            <p:cNvGrpSpPr/>
            <p:nvPr/>
          </p:nvGrpSpPr>
          <p:grpSpPr>
            <a:xfrm>
              <a:off x="853952" y="1132389"/>
              <a:ext cx="1780800" cy="599398"/>
              <a:chOff x="199075" y="4858271"/>
              <a:chExt cx="1780800" cy="599398"/>
            </a:xfrm>
          </p:grpSpPr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5724A9DF-BC6A-E542-9009-DDEC3EB57B7A}"/>
                  </a:ext>
                </a:extLst>
              </p:cNvPr>
              <p:cNvSpPr/>
              <p:nvPr/>
            </p:nvSpPr>
            <p:spPr>
              <a:xfrm rot="19764302">
                <a:off x="443548" y="4996909"/>
                <a:ext cx="1288040" cy="31181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61" name="Picture 60" descr="Shape, arrow&#10;&#10;Description automatically generated">
                <a:extLst>
                  <a:ext uri="{FF2B5EF4-FFF2-40B4-BE49-F238E27FC236}">
                    <a16:creationId xmlns:a16="http://schemas.microsoft.com/office/drawing/2014/main" id="{7EA62572-B906-F44C-8B59-5485DF3B67F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445" t="41352" r="17640" b="40867"/>
              <a:stretch/>
            </p:blipFill>
            <p:spPr>
              <a:xfrm rot="19737558">
                <a:off x="199075" y="4858271"/>
                <a:ext cx="1780800" cy="599398"/>
              </a:xfrm>
              <a:prstGeom prst="rect">
                <a:avLst/>
              </a:prstGeom>
            </p:spPr>
          </p:pic>
        </p:grp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AF94A528-2472-474E-876F-A6F1D9D5CE13}"/>
                </a:ext>
              </a:extLst>
            </p:cNvPr>
            <p:cNvSpPr txBox="1"/>
            <p:nvPr/>
          </p:nvSpPr>
          <p:spPr>
            <a:xfrm rot="19743949">
              <a:off x="1245143" y="1246010"/>
              <a:ext cx="1136881" cy="2769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13294B"/>
                  </a:solidFill>
                </a:rPr>
                <a:t>Library</a:t>
              </a:r>
            </a:p>
          </p:txBody>
        </p:sp>
      </p:grpSp>
      <p:sp>
        <p:nvSpPr>
          <p:cNvPr id="63" name="Text Placeholder 3">
            <a:extLst>
              <a:ext uri="{FF2B5EF4-FFF2-40B4-BE49-F238E27FC236}">
                <a16:creationId xmlns:a16="http://schemas.microsoft.com/office/drawing/2014/main" id="{5DA7E949-3814-0C4D-A4A8-38F3B05040CA}"/>
              </a:ext>
            </a:extLst>
          </p:cNvPr>
          <p:cNvSpPr txBox="1">
            <a:spLocks/>
          </p:cNvSpPr>
          <p:nvPr/>
        </p:nvSpPr>
        <p:spPr>
          <a:xfrm>
            <a:off x="204788" y="169866"/>
            <a:ext cx="7891463" cy="6683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 baseline="0">
                <a:solidFill>
                  <a:srgbClr val="E84A27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What’s To Love in the Campus Proposal</a:t>
            </a:r>
          </a:p>
        </p:txBody>
      </p:sp>
    </p:spTree>
    <p:extLst>
      <p:ext uri="{BB962C8B-B14F-4D97-AF65-F5344CB8AC3E}">
        <p14:creationId xmlns:p14="http://schemas.microsoft.com/office/powerpoint/2010/main" val="822270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85542163-725F-6045-B2C5-D22D9EA57E04}"/>
              </a:ext>
            </a:extLst>
          </p:cNvPr>
          <p:cNvSpPr txBox="1">
            <a:spLocks/>
          </p:cNvSpPr>
          <p:nvPr/>
        </p:nvSpPr>
        <p:spPr>
          <a:xfrm>
            <a:off x="-311275" y="1717872"/>
            <a:ext cx="8866598" cy="24452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 baseline="0">
                <a:solidFill>
                  <a:srgbClr val="E84A27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0" indent="-857250" algn="ctr">
              <a:buAutoNum type="romanUcPeriod"/>
            </a:pPr>
            <a:r>
              <a:rPr lang="en-US" sz="3600" dirty="0"/>
              <a:t>Collaborations to Fund the </a:t>
            </a:r>
          </a:p>
          <a:p>
            <a:pPr algn="ctr"/>
            <a:r>
              <a:rPr lang="en-US" sz="3600" dirty="0"/>
              <a:t>             Research Data Service (RDS)</a:t>
            </a:r>
          </a:p>
          <a:p>
            <a:pPr marL="914400" indent="-914400" algn="ctr">
              <a:buAutoNum type="arabicPeriod"/>
            </a:pPr>
            <a:endParaRPr lang="en-US" sz="3600" dirty="0"/>
          </a:p>
          <a:p>
            <a:pPr algn="ctr"/>
            <a:r>
              <a:rPr lang="en-US" sz="3600" dirty="0"/>
              <a:t>II.    Maintaining Collaborations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36C9BE7-922F-0E4E-93A8-4C9120B28BD2}"/>
              </a:ext>
            </a:extLst>
          </p:cNvPr>
          <p:cNvSpPr/>
          <p:nvPr/>
        </p:nvSpPr>
        <p:spPr>
          <a:xfrm>
            <a:off x="205483" y="688369"/>
            <a:ext cx="8147406" cy="5034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438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85542163-725F-6045-B2C5-D22D9EA57E04}"/>
              </a:ext>
            </a:extLst>
          </p:cNvPr>
          <p:cNvSpPr txBox="1">
            <a:spLocks/>
          </p:cNvSpPr>
          <p:nvPr/>
        </p:nvSpPr>
        <p:spPr>
          <a:xfrm>
            <a:off x="871460" y="1664413"/>
            <a:ext cx="7726167" cy="24452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 baseline="0">
                <a:solidFill>
                  <a:srgbClr val="E84A27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600" dirty="0"/>
              <a:t>Preparation x Timing = RDS Funding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36C9BE7-922F-0E4E-93A8-4C9120B28BD2}"/>
              </a:ext>
            </a:extLst>
          </p:cNvPr>
          <p:cNvSpPr/>
          <p:nvPr/>
        </p:nvSpPr>
        <p:spPr>
          <a:xfrm>
            <a:off x="205483" y="647272"/>
            <a:ext cx="8147406" cy="5034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0EBE366A-3EE7-1F4B-B8B8-B6E46F8151D7}"/>
              </a:ext>
            </a:extLst>
          </p:cNvPr>
          <p:cNvCxnSpPr>
            <a:cxnSpLocks/>
          </p:cNvCxnSpPr>
          <p:nvPr/>
        </p:nvCxnSpPr>
        <p:spPr>
          <a:xfrm>
            <a:off x="2284026" y="1869896"/>
            <a:ext cx="0" cy="606175"/>
          </a:xfrm>
          <a:prstGeom prst="straightConnector1">
            <a:avLst/>
          </a:prstGeom>
          <a:ln w="76200">
            <a:solidFill>
              <a:srgbClr val="1329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2BF77F1-8A58-0E42-AF62-2FCFFC0112A6}"/>
              </a:ext>
            </a:extLst>
          </p:cNvPr>
          <p:cNvCxnSpPr>
            <a:cxnSpLocks/>
          </p:cNvCxnSpPr>
          <p:nvPr/>
        </p:nvCxnSpPr>
        <p:spPr>
          <a:xfrm>
            <a:off x="6479440" y="1869896"/>
            <a:ext cx="0" cy="606175"/>
          </a:xfrm>
          <a:prstGeom prst="straightConnector1">
            <a:avLst/>
          </a:prstGeom>
          <a:ln w="76200">
            <a:solidFill>
              <a:srgbClr val="1329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DFD71CD-FE94-1440-A547-9A40D23CB2F6}"/>
              </a:ext>
            </a:extLst>
          </p:cNvPr>
          <p:cNvSpPr txBox="1"/>
          <p:nvPr/>
        </p:nvSpPr>
        <p:spPr>
          <a:xfrm>
            <a:off x="3886798" y="868850"/>
            <a:ext cx="51852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13294B"/>
                </a:solidFill>
              </a:rPr>
              <a:t>Out of your control</a:t>
            </a:r>
          </a:p>
          <a:p>
            <a:pPr algn="ctr"/>
            <a:r>
              <a:rPr lang="en-US" sz="2800" dirty="0">
                <a:solidFill>
                  <a:srgbClr val="13294B"/>
                </a:solidFill>
              </a:rPr>
              <a:t>(but you know it will happen)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403EA5E-36F3-394F-AA48-4265E91416A3}"/>
              </a:ext>
            </a:extLst>
          </p:cNvPr>
          <p:cNvSpPr txBox="1"/>
          <p:nvPr/>
        </p:nvSpPr>
        <p:spPr>
          <a:xfrm>
            <a:off x="357753" y="868850"/>
            <a:ext cx="38525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13294B"/>
                </a:solidFill>
              </a:rPr>
              <a:t>Within your control</a:t>
            </a:r>
          </a:p>
          <a:p>
            <a:pPr algn="ctr"/>
            <a:r>
              <a:rPr lang="en-US" sz="2800" dirty="0">
                <a:solidFill>
                  <a:srgbClr val="13294B"/>
                </a:solidFill>
              </a:rPr>
              <a:t>(mostly)</a:t>
            </a:r>
          </a:p>
        </p:txBody>
      </p:sp>
    </p:spTree>
    <p:extLst>
      <p:ext uri="{BB962C8B-B14F-4D97-AF65-F5344CB8AC3E}">
        <p14:creationId xmlns:p14="http://schemas.microsoft.com/office/powerpoint/2010/main" val="8390342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7B31902-06A0-0740-8D46-9C040BF9645D}"/>
              </a:ext>
            </a:extLst>
          </p:cNvPr>
          <p:cNvCxnSpPr>
            <a:cxnSpLocks/>
          </p:cNvCxnSpPr>
          <p:nvPr/>
        </p:nvCxnSpPr>
        <p:spPr>
          <a:xfrm flipV="1">
            <a:off x="1308112" y="2331720"/>
            <a:ext cx="0" cy="1097280"/>
          </a:xfrm>
          <a:prstGeom prst="line">
            <a:avLst/>
          </a:prstGeom>
          <a:ln w="28575">
            <a:solidFill>
              <a:srgbClr val="E84A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F6653FB-79F9-DC4E-A207-B0BFBA7EB51E}"/>
              </a:ext>
            </a:extLst>
          </p:cNvPr>
          <p:cNvCxnSpPr>
            <a:cxnSpLocks/>
          </p:cNvCxnSpPr>
          <p:nvPr/>
        </p:nvCxnSpPr>
        <p:spPr>
          <a:xfrm flipH="1" flipV="1">
            <a:off x="7425243" y="3251088"/>
            <a:ext cx="445" cy="1029072"/>
          </a:xfrm>
          <a:prstGeom prst="line">
            <a:avLst/>
          </a:prstGeom>
          <a:ln w="28575">
            <a:solidFill>
              <a:srgbClr val="E84A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D870D74-6557-694F-9ACF-BF0F729FA0C6}"/>
              </a:ext>
            </a:extLst>
          </p:cNvPr>
          <p:cNvCxnSpPr>
            <a:cxnSpLocks/>
          </p:cNvCxnSpPr>
          <p:nvPr/>
        </p:nvCxnSpPr>
        <p:spPr>
          <a:xfrm flipH="1" flipV="1">
            <a:off x="6336863" y="2329166"/>
            <a:ext cx="445" cy="1029072"/>
          </a:xfrm>
          <a:prstGeom prst="line">
            <a:avLst/>
          </a:prstGeom>
          <a:ln w="28575">
            <a:solidFill>
              <a:srgbClr val="E84A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7C7406B-0F74-B842-A97F-6AAAB31FE4BC}"/>
              </a:ext>
            </a:extLst>
          </p:cNvPr>
          <p:cNvCxnSpPr>
            <a:cxnSpLocks/>
          </p:cNvCxnSpPr>
          <p:nvPr/>
        </p:nvCxnSpPr>
        <p:spPr>
          <a:xfrm flipH="1" flipV="1">
            <a:off x="7861201" y="2329166"/>
            <a:ext cx="4855" cy="739807"/>
          </a:xfrm>
          <a:prstGeom prst="line">
            <a:avLst/>
          </a:prstGeom>
          <a:ln w="28575">
            <a:solidFill>
              <a:srgbClr val="E84A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14AEF3ED-F219-F541-A372-E20D6CC3ECA1}"/>
              </a:ext>
            </a:extLst>
          </p:cNvPr>
          <p:cNvCxnSpPr>
            <a:cxnSpLocks/>
          </p:cNvCxnSpPr>
          <p:nvPr/>
        </p:nvCxnSpPr>
        <p:spPr>
          <a:xfrm flipH="1" flipV="1">
            <a:off x="5532301" y="3251088"/>
            <a:ext cx="445" cy="1029072"/>
          </a:xfrm>
          <a:prstGeom prst="line">
            <a:avLst/>
          </a:prstGeom>
          <a:ln w="28575">
            <a:solidFill>
              <a:srgbClr val="E84A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693D28D9-B583-5D49-8761-C56531178573}"/>
              </a:ext>
            </a:extLst>
          </p:cNvPr>
          <p:cNvCxnSpPr>
            <a:cxnSpLocks/>
          </p:cNvCxnSpPr>
          <p:nvPr/>
        </p:nvCxnSpPr>
        <p:spPr>
          <a:xfrm flipH="1" flipV="1">
            <a:off x="3254711" y="3251088"/>
            <a:ext cx="445" cy="1029072"/>
          </a:xfrm>
          <a:prstGeom prst="line">
            <a:avLst/>
          </a:prstGeom>
          <a:ln w="28575">
            <a:solidFill>
              <a:srgbClr val="E84A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59EB5C-2135-B94E-950C-05AEA9AD5F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Timing</a:t>
            </a:r>
          </a:p>
        </p:txBody>
      </p:sp>
      <p:sp>
        <p:nvSpPr>
          <p:cNvPr id="16" name="Right Arrow 15">
            <a:extLst>
              <a:ext uri="{FF2B5EF4-FFF2-40B4-BE49-F238E27FC236}">
                <a16:creationId xmlns:a16="http://schemas.microsoft.com/office/drawing/2014/main" id="{006BF7C6-8C2F-5D4D-AD17-E1BA27FD99F6}"/>
              </a:ext>
            </a:extLst>
          </p:cNvPr>
          <p:cNvSpPr/>
          <p:nvPr/>
        </p:nvSpPr>
        <p:spPr>
          <a:xfrm>
            <a:off x="551330" y="2861901"/>
            <a:ext cx="8041339" cy="1031808"/>
          </a:xfrm>
          <a:prstGeom prst="rightArrow">
            <a:avLst>
              <a:gd name="adj1" fmla="val 63829"/>
              <a:gd name="adj2" fmla="val 57704"/>
            </a:avLst>
          </a:prstGeom>
          <a:solidFill>
            <a:srgbClr val="13294B"/>
          </a:solidFill>
          <a:ln>
            <a:solidFill>
              <a:srgbClr val="9BAF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63DC058-5D86-2845-8A9F-55ED0425E4DC}"/>
              </a:ext>
            </a:extLst>
          </p:cNvPr>
          <p:cNvSpPr txBox="1"/>
          <p:nvPr/>
        </p:nvSpPr>
        <p:spPr>
          <a:xfrm>
            <a:off x="893576" y="3158183"/>
            <a:ext cx="8290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bg1"/>
                </a:solidFill>
              </a:rPr>
              <a:t>2010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96EFEA7-4D1D-ED40-8777-0D016410FAAC}"/>
              </a:ext>
            </a:extLst>
          </p:cNvPr>
          <p:cNvSpPr txBox="1"/>
          <p:nvPr/>
        </p:nvSpPr>
        <p:spPr>
          <a:xfrm>
            <a:off x="5062951" y="3155547"/>
            <a:ext cx="8098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bg1"/>
                </a:solidFill>
              </a:rPr>
              <a:t>2012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09E48E1-E696-BD4E-8BAB-6E34F0F76252}"/>
              </a:ext>
            </a:extLst>
          </p:cNvPr>
          <p:cNvSpPr txBox="1"/>
          <p:nvPr/>
        </p:nvSpPr>
        <p:spPr>
          <a:xfrm>
            <a:off x="6904351" y="1671434"/>
            <a:ext cx="1923410" cy="646331"/>
          </a:xfrm>
          <a:prstGeom prst="rect">
            <a:avLst/>
          </a:prstGeom>
          <a:solidFill>
            <a:schemeClr val="lt1">
              <a:alpha val="75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chemeClr val="tx1"/>
                </a:solidFill>
              </a:rPr>
              <a:t>RDS in Campus Strategic Plan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4809E1-23B9-434E-9171-C22C12B7A27D}"/>
              </a:ext>
            </a:extLst>
          </p:cNvPr>
          <p:cNvSpPr txBox="1"/>
          <p:nvPr/>
        </p:nvSpPr>
        <p:spPr>
          <a:xfrm>
            <a:off x="20548" y="1671434"/>
            <a:ext cx="2575129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Stewarding Excellence @ Illinois IT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9C4BD06-AB8C-1842-92EA-A97F2940C0CA}"/>
              </a:ext>
            </a:extLst>
          </p:cNvPr>
          <p:cNvSpPr txBox="1"/>
          <p:nvPr/>
        </p:nvSpPr>
        <p:spPr>
          <a:xfrm>
            <a:off x="7036210" y="3155547"/>
            <a:ext cx="8098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bg1"/>
                </a:solidFill>
              </a:rPr>
              <a:t>2013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94470DC-BDF2-4A4E-8D96-D87945EB56F4}"/>
              </a:ext>
            </a:extLst>
          </p:cNvPr>
          <p:cNvSpPr txBox="1"/>
          <p:nvPr/>
        </p:nvSpPr>
        <p:spPr>
          <a:xfrm>
            <a:off x="5715424" y="1671434"/>
            <a:ext cx="1273065" cy="646331"/>
          </a:xfrm>
          <a:prstGeom prst="rect">
            <a:avLst/>
          </a:prstGeom>
          <a:noFill/>
          <a:ln w="28575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>
                <a:solidFill>
                  <a:schemeClr val="tx1"/>
                </a:solidFill>
              </a:rPr>
              <a:t>RDS Proposal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503DD73-526F-E947-9DFD-A5243384B3E2}"/>
              </a:ext>
            </a:extLst>
          </p:cNvPr>
          <p:cNvSpPr txBox="1"/>
          <p:nvPr/>
        </p:nvSpPr>
        <p:spPr>
          <a:xfrm>
            <a:off x="2867871" y="3158183"/>
            <a:ext cx="7745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bg1"/>
                </a:solidFill>
              </a:rPr>
              <a:t>2011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C1D2BCB-F6AC-764A-91A1-17FBF68760E0}"/>
              </a:ext>
            </a:extLst>
          </p:cNvPr>
          <p:cNvSpPr/>
          <p:nvPr/>
        </p:nvSpPr>
        <p:spPr>
          <a:xfrm>
            <a:off x="3286314" y="2152284"/>
            <a:ext cx="21673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Illinois Research Data Initiative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878A9B3-3A49-094A-B73C-68106E81AE3C}"/>
              </a:ext>
            </a:extLst>
          </p:cNvPr>
          <p:cNvSpPr/>
          <p:nvPr/>
        </p:nvSpPr>
        <p:spPr>
          <a:xfrm>
            <a:off x="2171042" y="4296203"/>
            <a:ext cx="21673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NSF DMP Requirement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9CE9510-6037-2146-B623-B2865CF5DC97}"/>
              </a:ext>
            </a:extLst>
          </p:cNvPr>
          <p:cNvSpPr/>
          <p:nvPr/>
        </p:nvSpPr>
        <p:spPr>
          <a:xfrm>
            <a:off x="4991799" y="4280160"/>
            <a:ext cx="10810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New VCR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30DD51E-2AD9-7949-8363-B4BBB5A30E8F}"/>
              </a:ext>
            </a:extLst>
          </p:cNvPr>
          <p:cNvSpPr/>
          <p:nvPr/>
        </p:nvSpPr>
        <p:spPr>
          <a:xfrm>
            <a:off x="6884741" y="4296203"/>
            <a:ext cx="10810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OSTP</a:t>
            </a:r>
          </a:p>
          <a:p>
            <a:pPr algn="ctr"/>
            <a:r>
              <a:rPr lang="en-US" dirty="0"/>
              <a:t>Memo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4C3B30FE-B999-4749-9C45-E220FBC26F39}"/>
              </a:ext>
            </a:extLst>
          </p:cNvPr>
          <p:cNvCxnSpPr/>
          <p:nvPr/>
        </p:nvCxnSpPr>
        <p:spPr>
          <a:xfrm>
            <a:off x="3254710" y="2877806"/>
            <a:ext cx="2277591" cy="0"/>
          </a:xfrm>
          <a:prstGeom prst="straightConnector1">
            <a:avLst/>
          </a:prstGeom>
          <a:ln w="50800">
            <a:solidFill>
              <a:srgbClr val="E84A27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reeform 3">
            <a:extLst>
              <a:ext uri="{FF2B5EF4-FFF2-40B4-BE49-F238E27FC236}">
                <a16:creationId xmlns:a16="http://schemas.microsoft.com/office/drawing/2014/main" id="{FADD21C2-C010-6947-9EB1-6D5E0422716C}"/>
              </a:ext>
            </a:extLst>
          </p:cNvPr>
          <p:cNvSpPr/>
          <p:nvPr/>
        </p:nvSpPr>
        <p:spPr>
          <a:xfrm>
            <a:off x="71438" y="1285875"/>
            <a:ext cx="8786812" cy="4214813"/>
          </a:xfrm>
          <a:custGeom>
            <a:avLst/>
            <a:gdLst>
              <a:gd name="connsiteX0" fmla="*/ 5514975 w 8786812"/>
              <a:gd name="connsiteY0" fmla="*/ 57150 h 4214813"/>
              <a:gd name="connsiteX1" fmla="*/ 5557837 w 8786812"/>
              <a:gd name="connsiteY1" fmla="*/ 1285875 h 4214813"/>
              <a:gd name="connsiteX2" fmla="*/ 5672137 w 8786812"/>
              <a:gd name="connsiteY2" fmla="*/ 1614488 h 4214813"/>
              <a:gd name="connsiteX3" fmla="*/ 5543550 w 8786812"/>
              <a:gd name="connsiteY3" fmla="*/ 1728788 h 4214813"/>
              <a:gd name="connsiteX4" fmla="*/ 5014912 w 8786812"/>
              <a:gd name="connsiteY4" fmla="*/ 1728788 h 4214813"/>
              <a:gd name="connsiteX5" fmla="*/ 5014912 w 8786812"/>
              <a:gd name="connsiteY5" fmla="*/ 2557463 h 4214813"/>
              <a:gd name="connsiteX6" fmla="*/ 5029200 w 8786812"/>
              <a:gd name="connsiteY6" fmla="*/ 3871913 h 4214813"/>
              <a:gd name="connsiteX7" fmla="*/ 6429375 w 8786812"/>
              <a:gd name="connsiteY7" fmla="*/ 3671888 h 4214813"/>
              <a:gd name="connsiteX8" fmla="*/ 6743700 w 8786812"/>
              <a:gd name="connsiteY8" fmla="*/ 2814638 h 4214813"/>
              <a:gd name="connsiteX9" fmla="*/ 6729412 w 8786812"/>
              <a:gd name="connsiteY9" fmla="*/ 1543050 h 4214813"/>
              <a:gd name="connsiteX10" fmla="*/ 7015162 w 8786812"/>
              <a:gd name="connsiteY10" fmla="*/ 928688 h 4214813"/>
              <a:gd name="connsiteX11" fmla="*/ 6972300 w 8786812"/>
              <a:gd name="connsiteY11" fmla="*/ 400050 h 4214813"/>
              <a:gd name="connsiteX12" fmla="*/ 8701087 w 8786812"/>
              <a:gd name="connsiteY12" fmla="*/ 200025 h 4214813"/>
              <a:gd name="connsiteX13" fmla="*/ 8729662 w 8786812"/>
              <a:gd name="connsiteY13" fmla="*/ 1028700 h 4214813"/>
              <a:gd name="connsiteX14" fmla="*/ 8601075 w 8786812"/>
              <a:gd name="connsiteY14" fmla="*/ 1414463 h 4214813"/>
              <a:gd name="connsiteX15" fmla="*/ 8786812 w 8786812"/>
              <a:gd name="connsiteY15" fmla="*/ 3057525 h 4214813"/>
              <a:gd name="connsiteX16" fmla="*/ 8143875 w 8786812"/>
              <a:gd name="connsiteY16" fmla="*/ 3814763 h 4214813"/>
              <a:gd name="connsiteX17" fmla="*/ 6729412 w 8786812"/>
              <a:gd name="connsiteY17" fmla="*/ 4214813 h 4214813"/>
              <a:gd name="connsiteX18" fmla="*/ 14287 w 8786812"/>
              <a:gd name="connsiteY18" fmla="*/ 4200525 h 4214813"/>
              <a:gd name="connsiteX19" fmla="*/ 0 w 8786812"/>
              <a:gd name="connsiteY19" fmla="*/ 0 h 4214813"/>
              <a:gd name="connsiteX20" fmla="*/ 5514975 w 8786812"/>
              <a:gd name="connsiteY20" fmla="*/ 57150 h 4214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786812" h="4214813">
                <a:moveTo>
                  <a:pt x="5514975" y="57150"/>
                </a:moveTo>
                <a:lnTo>
                  <a:pt x="5557837" y="1285875"/>
                </a:lnTo>
                <a:lnTo>
                  <a:pt x="5672137" y="1614488"/>
                </a:lnTo>
                <a:lnTo>
                  <a:pt x="5543550" y="1728788"/>
                </a:lnTo>
                <a:lnTo>
                  <a:pt x="5014912" y="1728788"/>
                </a:lnTo>
                <a:lnTo>
                  <a:pt x="5014912" y="2557463"/>
                </a:lnTo>
                <a:lnTo>
                  <a:pt x="5029200" y="3871913"/>
                </a:lnTo>
                <a:lnTo>
                  <a:pt x="6429375" y="3671888"/>
                </a:lnTo>
                <a:lnTo>
                  <a:pt x="6743700" y="2814638"/>
                </a:lnTo>
                <a:lnTo>
                  <a:pt x="6729412" y="1543050"/>
                </a:lnTo>
                <a:lnTo>
                  <a:pt x="7015162" y="928688"/>
                </a:lnTo>
                <a:lnTo>
                  <a:pt x="6972300" y="400050"/>
                </a:lnTo>
                <a:lnTo>
                  <a:pt x="8701087" y="200025"/>
                </a:lnTo>
                <a:lnTo>
                  <a:pt x="8729662" y="1028700"/>
                </a:lnTo>
                <a:lnTo>
                  <a:pt x="8601075" y="1414463"/>
                </a:lnTo>
                <a:lnTo>
                  <a:pt x="8786812" y="3057525"/>
                </a:lnTo>
                <a:lnTo>
                  <a:pt x="8143875" y="3814763"/>
                </a:lnTo>
                <a:lnTo>
                  <a:pt x="6729412" y="4214813"/>
                </a:lnTo>
                <a:lnTo>
                  <a:pt x="14287" y="4200525"/>
                </a:lnTo>
                <a:cubicBezTo>
                  <a:pt x="9525" y="2800350"/>
                  <a:pt x="4762" y="1400175"/>
                  <a:pt x="0" y="0"/>
                </a:cubicBezTo>
                <a:lnTo>
                  <a:pt x="5514975" y="57150"/>
                </a:lnTo>
                <a:close/>
              </a:path>
            </a:pathLst>
          </a:custGeom>
          <a:solidFill>
            <a:srgbClr val="FFFFFF">
              <a:alpha val="5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5684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02A248-FFFA-C44F-8BCA-1282A5AA9CE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04788" y="169866"/>
            <a:ext cx="8939212" cy="668337"/>
          </a:xfrm>
        </p:spPr>
        <p:txBody>
          <a:bodyPr>
            <a:normAutofit/>
          </a:bodyPr>
          <a:lstStyle/>
          <a:p>
            <a:r>
              <a:rPr lang="en-US" sz="3200" dirty="0"/>
              <a:t>Campus Proposal to Launch the RDS - Got</a:t>
            </a:r>
          </a:p>
        </p:txBody>
      </p:sp>
      <p:sp>
        <p:nvSpPr>
          <p:cNvPr id="56" name="Text Placeholder 3">
            <a:extLst>
              <a:ext uri="{FF2B5EF4-FFF2-40B4-BE49-F238E27FC236}">
                <a16:creationId xmlns:a16="http://schemas.microsoft.com/office/drawing/2014/main" id="{C69F08E7-6611-4546-A291-223EF5BABF6C}"/>
              </a:ext>
            </a:extLst>
          </p:cNvPr>
          <p:cNvSpPr txBox="1">
            <a:spLocks/>
          </p:cNvSpPr>
          <p:nvPr/>
        </p:nvSpPr>
        <p:spPr>
          <a:xfrm>
            <a:off x="204788" y="1200150"/>
            <a:ext cx="8939212" cy="470058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 baseline="0">
                <a:solidFill>
                  <a:srgbClr val="E84A27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13294B"/>
                </a:solidFill>
              </a:rPr>
              <a:t>Staff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13294B"/>
                </a:solidFill>
              </a:rPr>
              <a:t>1 FTE Director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13294B"/>
                </a:solidFill>
              </a:rPr>
              <a:t>2 FTE Data Curation Specialists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strike="sngStrike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 FTE Data Curation Specialist - exclusively sensitive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strike="sngStrike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 FTE Developer - tools, workflows, and front-end development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13294B"/>
                </a:solidFill>
              </a:rPr>
              <a:t>1 FTE Developer - repository development and maintenance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strike="sngStrike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 FTE Storage/System Administrators</a:t>
            </a:r>
          </a:p>
          <a:p>
            <a:endParaRPr lang="en-US" sz="200" dirty="0">
              <a:solidFill>
                <a:srgbClr val="13294B"/>
              </a:solidFill>
            </a:endParaRPr>
          </a:p>
          <a:p>
            <a:r>
              <a:rPr lang="en-US" sz="2200" b="1" dirty="0">
                <a:solidFill>
                  <a:srgbClr val="13294B"/>
                </a:solidFill>
              </a:rPr>
              <a:t>Resources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13294B"/>
                </a:solidFill>
              </a:rPr>
              <a:t>Membership in </a:t>
            </a:r>
            <a:r>
              <a:rPr lang="en-US" sz="2200" dirty="0" err="1">
                <a:solidFill>
                  <a:srgbClr val="13294B"/>
                </a:solidFill>
              </a:rPr>
              <a:t>DataCite</a:t>
            </a:r>
            <a:r>
              <a:rPr lang="en-US" sz="2200" dirty="0">
                <a:solidFill>
                  <a:srgbClr val="13294B"/>
                </a:solidFill>
              </a:rPr>
              <a:t> and ORCID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13294B"/>
                </a:solidFill>
              </a:rPr>
              <a:t>Storage and VM equipment, software, licensing, and maintenance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901E10AE-27D4-694C-A526-E8EA7065ED23}"/>
              </a:ext>
            </a:extLst>
          </p:cNvPr>
          <p:cNvGrpSpPr/>
          <p:nvPr/>
        </p:nvGrpSpPr>
        <p:grpSpPr>
          <a:xfrm>
            <a:off x="6473176" y="250962"/>
            <a:ext cx="2625048" cy="2625048"/>
            <a:chOff x="6473176" y="250962"/>
            <a:chExt cx="2625048" cy="2625048"/>
          </a:xfrm>
        </p:grpSpPr>
        <p:pic>
          <p:nvPicPr>
            <p:cNvPr id="58" name="Picture 57" descr="Icon&#10;&#10;Description automatically generated">
              <a:extLst>
                <a:ext uri="{FF2B5EF4-FFF2-40B4-BE49-F238E27FC236}">
                  <a16:creationId xmlns:a16="http://schemas.microsoft.com/office/drawing/2014/main" id="{C798E556-5F30-2144-8E31-0D209F2808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477240">
              <a:off x="6473176" y="250962"/>
              <a:ext cx="2625048" cy="2625048"/>
            </a:xfrm>
            <a:prstGeom prst="rect">
              <a:avLst/>
            </a:prstGeom>
          </p:spPr>
        </p:pic>
        <p:sp>
          <p:nvSpPr>
            <p:cNvPr id="59" name="Rounded Rectangle 58">
              <a:extLst>
                <a:ext uri="{FF2B5EF4-FFF2-40B4-BE49-F238E27FC236}">
                  <a16:creationId xmlns:a16="http://schemas.microsoft.com/office/drawing/2014/main" id="{37A72E63-7453-174F-902C-B1D7CD76076A}"/>
                </a:ext>
              </a:extLst>
            </p:cNvPr>
            <p:cNvSpPr/>
            <p:nvPr/>
          </p:nvSpPr>
          <p:spPr>
            <a:xfrm rot="19575524">
              <a:off x="7369502" y="1065277"/>
              <a:ext cx="1140795" cy="771525"/>
            </a:xfrm>
            <a:prstGeom prst="round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AC1E85EF-0121-034D-8345-EA60E52A4DF7}"/>
                </a:ext>
              </a:extLst>
            </p:cNvPr>
            <p:cNvSpPr txBox="1"/>
            <p:nvPr/>
          </p:nvSpPr>
          <p:spPr>
            <a:xfrm rot="19667308">
              <a:off x="7262320" y="1093272"/>
              <a:ext cx="127108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13294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~ </a:t>
              </a:r>
              <a:r>
                <a:rPr lang="en-US" sz="2400" dirty="0">
                  <a:solidFill>
                    <a:srgbClr val="13294B"/>
                  </a:solidFill>
                  <a:latin typeface="Marker Felt Thin" panose="02000400000000000000" pitchFamily="2" charset="77"/>
                  <a:cs typeface="Arial" panose="020B0604020202020204" pitchFamily="34" charset="0"/>
                </a:rPr>
                <a:t>400</a:t>
              </a:r>
              <a:r>
                <a:rPr lang="en-US" sz="2400" dirty="0">
                  <a:solidFill>
                    <a:srgbClr val="13294B"/>
                  </a:solidFill>
                  <a:latin typeface="Marker Felt Thin" panose="02000400000000000000" pitchFamily="2" charset="77"/>
                  <a:cs typeface="Ink Free" panose="020F0502020204030204" pitchFamily="34" charset="0"/>
                </a:rPr>
                <a:t>K</a:t>
              </a:r>
            </a:p>
            <a:p>
              <a:pPr algn="ctr"/>
              <a:r>
                <a:rPr lang="en-US" sz="2400" dirty="0">
                  <a:solidFill>
                    <a:srgbClr val="13294B"/>
                  </a:solidFill>
                  <a:latin typeface="Marker Felt Thin" panose="02000400000000000000" pitchFamily="2" charset="77"/>
                  <a:cs typeface="Ink Free" panose="020F0502020204030204" pitchFamily="34" charset="0"/>
                </a:rPr>
                <a:t>per year</a:t>
              </a:r>
            </a:p>
          </p:txBody>
        </p:sp>
      </p:grpSp>
      <p:sp>
        <p:nvSpPr>
          <p:cNvPr id="61" name="TextBox 60">
            <a:extLst>
              <a:ext uri="{FF2B5EF4-FFF2-40B4-BE49-F238E27FC236}">
                <a16:creationId xmlns:a16="http://schemas.microsoft.com/office/drawing/2014/main" id="{3C94BF76-7D3E-274D-AB47-7A22F9D04732}"/>
              </a:ext>
            </a:extLst>
          </p:cNvPr>
          <p:cNvSpPr txBox="1"/>
          <p:nvPr/>
        </p:nvSpPr>
        <p:spPr>
          <a:xfrm rot="18676546">
            <a:off x="6615772" y="1390248"/>
            <a:ext cx="1271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Marker Felt Thin" panose="02000400000000000000" pitchFamily="2" charset="77"/>
                <a:cs typeface="Arial" panose="020B0604020202020204" pitchFamily="34" charset="0"/>
              </a:rPr>
              <a:t>sale!</a:t>
            </a:r>
            <a:endParaRPr lang="en-US" dirty="0">
              <a:solidFill>
                <a:srgbClr val="C00000"/>
              </a:solidFill>
              <a:latin typeface="Marker Felt Thin" panose="02000400000000000000" pitchFamily="2" charset="77"/>
              <a:cs typeface="Ink Free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5488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0E10B8-5E22-1F47-829E-991CD8988E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II. Maintaining Collaborations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D868FD42-9FAB-144E-B52F-CC21AAA85490}"/>
              </a:ext>
            </a:extLst>
          </p:cNvPr>
          <p:cNvSpPr txBox="1">
            <a:spLocks/>
          </p:cNvSpPr>
          <p:nvPr/>
        </p:nvSpPr>
        <p:spPr>
          <a:xfrm>
            <a:off x="626268" y="1558404"/>
            <a:ext cx="7891463" cy="335153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 baseline="0">
                <a:solidFill>
                  <a:srgbClr val="E84A27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sz="2400" dirty="0">
                <a:solidFill>
                  <a:srgbClr val="13294B"/>
                </a:solidFill>
              </a:rPr>
              <a:t>Understand their needs</a:t>
            </a:r>
          </a:p>
          <a:p>
            <a:pPr marL="1142983" lvl="1" indent="-457200"/>
            <a:r>
              <a:rPr lang="en-US" dirty="0">
                <a:solidFill>
                  <a:srgbClr val="13294B"/>
                </a:solidFill>
              </a:rPr>
              <a:t>Respect their time</a:t>
            </a:r>
          </a:p>
          <a:p>
            <a:pPr marL="1142983" lvl="1" indent="-457200"/>
            <a:r>
              <a:rPr lang="en-US" dirty="0">
                <a:solidFill>
                  <a:srgbClr val="13294B"/>
                </a:solidFill>
              </a:rPr>
              <a:t>Respect their expertise</a:t>
            </a:r>
          </a:p>
          <a:p>
            <a:pPr marL="1142983" lvl="1" indent="-457200"/>
            <a:r>
              <a:rPr lang="en-US" dirty="0">
                <a:solidFill>
                  <a:srgbClr val="13294B"/>
                </a:solidFill>
              </a:rPr>
              <a:t>Respect their pressures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sz="2400" dirty="0">
                <a:solidFill>
                  <a:srgbClr val="13294B"/>
                </a:solidFill>
              </a:rPr>
              <a:t>Understand your needs</a:t>
            </a:r>
          </a:p>
          <a:p>
            <a:pPr marL="1142983" lvl="1" indent="-457200"/>
            <a:r>
              <a:rPr lang="en-US" dirty="0">
                <a:solidFill>
                  <a:srgbClr val="13294B"/>
                </a:solidFill>
              </a:rPr>
              <a:t>Respect is reciprocal</a:t>
            </a:r>
          </a:p>
          <a:p>
            <a:pPr marL="1142983" lvl="1" indent="-457200"/>
            <a:r>
              <a:rPr lang="en-US" dirty="0">
                <a:solidFill>
                  <a:srgbClr val="13294B"/>
                </a:solidFill>
              </a:rPr>
              <a:t>Help however you can</a:t>
            </a:r>
          </a:p>
          <a:p>
            <a:pPr marL="457200" indent="-457200">
              <a:buAutoNum type="arabicPeriod"/>
            </a:pPr>
            <a:endParaRPr lang="en-US" sz="2400" dirty="0">
              <a:solidFill>
                <a:srgbClr val="13294B"/>
              </a:solidFill>
            </a:endParaRPr>
          </a:p>
          <a:p>
            <a:pPr marL="457200" indent="-457200">
              <a:buAutoNum type="arabicPeriod"/>
            </a:pPr>
            <a:endParaRPr lang="en-US" sz="2400" dirty="0">
              <a:solidFill>
                <a:srgbClr val="13294B"/>
              </a:solidFill>
            </a:endParaRPr>
          </a:p>
          <a:p>
            <a:endParaRPr lang="en-US" sz="2400" dirty="0">
              <a:solidFill>
                <a:srgbClr val="13294B"/>
              </a:solidFill>
            </a:endParaRPr>
          </a:p>
          <a:p>
            <a:endParaRPr lang="en-US" sz="2400" dirty="0">
              <a:solidFill>
                <a:srgbClr val="132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3395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0E10B8-5E22-1F47-829E-991CD8988E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RDS Service Areas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CA0E9F-BDC2-D444-AB67-5EF2EA75F910}"/>
              </a:ext>
            </a:extLst>
          </p:cNvPr>
          <p:cNvSpPr txBox="1"/>
          <p:nvPr/>
        </p:nvSpPr>
        <p:spPr>
          <a:xfrm>
            <a:off x="357187" y="1041010"/>
            <a:ext cx="8786813" cy="5252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buClrTx/>
            </a:pPr>
            <a:r>
              <a:rPr lang="en-US" sz="2200" dirty="0">
                <a:solidFill>
                  <a:srgbClr val="13294B"/>
                </a:solidFill>
                <a:latin typeface="Georgia" panose="02040502050405020303" pitchFamily="18" charset="0"/>
              </a:rPr>
              <a:t>Who we are …</a:t>
            </a:r>
          </a:p>
          <a:p>
            <a:pPr lvl="1">
              <a:lnSpc>
                <a:spcPct val="110000"/>
              </a:lnSpc>
              <a:buClrTx/>
              <a:buFont typeface="Arial"/>
              <a:buChar char="•"/>
            </a:pPr>
            <a:r>
              <a:rPr lang="en-US" sz="2200" dirty="0">
                <a:solidFill>
                  <a:srgbClr val="13294B"/>
                </a:solidFill>
                <a:latin typeface="Georgia" panose="02040502050405020303" pitchFamily="18" charset="0"/>
              </a:rPr>
              <a:t>  1 Director </a:t>
            </a:r>
          </a:p>
          <a:p>
            <a:pPr lvl="1">
              <a:lnSpc>
                <a:spcPct val="110000"/>
              </a:lnSpc>
              <a:buClrTx/>
              <a:buFont typeface="Arial"/>
              <a:buChar char="•"/>
            </a:pPr>
            <a:r>
              <a:rPr lang="en-US" sz="2200" dirty="0">
                <a:solidFill>
                  <a:srgbClr val="13294B"/>
                </a:solidFill>
                <a:latin typeface="Georgia" panose="02040502050405020303" pitchFamily="18" charset="0"/>
              </a:rPr>
              <a:t>  1 Associate Director</a:t>
            </a:r>
          </a:p>
          <a:p>
            <a:pPr lvl="1">
              <a:lnSpc>
                <a:spcPct val="110000"/>
              </a:lnSpc>
              <a:buClrTx/>
              <a:buFont typeface="Arial"/>
              <a:buChar char="•"/>
            </a:pPr>
            <a:r>
              <a:rPr lang="en-US" sz="2200" dirty="0">
                <a:solidFill>
                  <a:srgbClr val="13294B"/>
                </a:solidFill>
                <a:latin typeface="Georgia" panose="02040502050405020303" pitchFamily="18" charset="0"/>
              </a:rPr>
              <a:t>  1 Research Data Support Librarian (</a:t>
            </a:r>
            <a:r>
              <a:rPr lang="en-US" sz="2200" b="1" dirty="0">
                <a:solidFill>
                  <a:srgbClr val="13294B"/>
                </a:solidFill>
                <a:latin typeface="Georgia" panose="02040502050405020303" pitchFamily="18" charset="0"/>
              </a:rPr>
              <a:t>new!</a:t>
            </a:r>
            <a:r>
              <a:rPr lang="en-US" sz="2200" dirty="0">
                <a:solidFill>
                  <a:srgbClr val="13294B"/>
                </a:solidFill>
                <a:latin typeface="Georgia" panose="02040502050405020303" pitchFamily="18" charset="0"/>
              </a:rPr>
              <a:t>)</a:t>
            </a:r>
          </a:p>
          <a:p>
            <a:pPr lvl="1">
              <a:lnSpc>
                <a:spcPct val="110000"/>
              </a:lnSpc>
              <a:buClrTx/>
              <a:buFont typeface="Arial"/>
              <a:buChar char="•"/>
            </a:pPr>
            <a:r>
              <a:rPr lang="en-US" sz="2200" dirty="0">
                <a:solidFill>
                  <a:srgbClr val="13294B"/>
                </a:solidFill>
                <a:latin typeface="Georgia" panose="02040502050405020303" pitchFamily="18" charset="0"/>
              </a:rPr>
              <a:t>  1 Repository Developer</a:t>
            </a:r>
          </a:p>
          <a:p>
            <a:pPr>
              <a:lnSpc>
                <a:spcPct val="110000"/>
              </a:lnSpc>
            </a:pPr>
            <a:endParaRPr lang="en-US" sz="2200" dirty="0">
              <a:solidFill>
                <a:srgbClr val="13294B"/>
              </a:solidFill>
              <a:latin typeface="Georgia" panose="02040502050405020303" pitchFamily="18" charset="0"/>
            </a:endParaRPr>
          </a:p>
          <a:p>
            <a:pPr>
              <a:lnSpc>
                <a:spcPct val="110000"/>
              </a:lnSpc>
            </a:pPr>
            <a:r>
              <a:rPr lang="en-US" sz="2200" dirty="0">
                <a:solidFill>
                  <a:srgbClr val="13294B"/>
                </a:solidFill>
                <a:latin typeface="Georgia" panose="02040502050405020303" pitchFamily="18" charset="0"/>
              </a:rPr>
              <a:t>What we do …</a:t>
            </a:r>
          </a:p>
          <a:p>
            <a:pPr marL="703263" lvl="1" indent="-246063" fontAlgn="base">
              <a:lnSpc>
                <a:spcPct val="110000"/>
              </a:lnSpc>
              <a:spcBef>
                <a:spcPts val="469"/>
              </a:spcBef>
              <a:buClr>
                <a:schemeClr val="tx1"/>
              </a:buClr>
              <a:buFont typeface="Arial"/>
              <a:buChar char="•"/>
              <a:tabLst>
                <a:tab pos="428625" algn="l"/>
              </a:tabLst>
            </a:pPr>
            <a:r>
              <a:rPr lang="en-US" sz="2200" b="1" dirty="0">
                <a:solidFill>
                  <a:srgbClr val="13294B"/>
                </a:solidFill>
                <a:latin typeface="Georgia" panose="02040502050405020303" pitchFamily="18" charset="0"/>
                <a:ea typeface="Arial" charset="0"/>
                <a:cs typeface="Arial" charset="0"/>
              </a:rPr>
              <a:t>Know</a:t>
            </a:r>
            <a:r>
              <a:rPr lang="en-US" sz="2200" dirty="0">
                <a:solidFill>
                  <a:srgbClr val="13294B"/>
                </a:solidFill>
                <a:latin typeface="Georgia" panose="02040502050405020303" pitchFamily="18" charset="0"/>
                <a:ea typeface="Arial" charset="0"/>
                <a:cs typeface="Arial" charset="0"/>
              </a:rPr>
              <a:t> data policies, resources, and best practices</a:t>
            </a:r>
          </a:p>
          <a:p>
            <a:pPr marL="703263" lvl="1" indent="-246063" fontAlgn="base">
              <a:lnSpc>
                <a:spcPct val="110000"/>
              </a:lnSpc>
              <a:spcBef>
                <a:spcPts val="469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428625" algn="l"/>
              </a:tabLst>
            </a:pPr>
            <a:r>
              <a:rPr lang="en-US" sz="2200" b="1" dirty="0">
                <a:solidFill>
                  <a:srgbClr val="13294B"/>
                </a:solidFill>
                <a:latin typeface="Georgia" panose="02040502050405020303" pitchFamily="18" charset="0"/>
                <a:ea typeface="Arial" charset="0"/>
                <a:cs typeface="Arial" charset="0"/>
              </a:rPr>
              <a:t>Consult</a:t>
            </a:r>
            <a:r>
              <a:rPr lang="en-US" sz="2200" dirty="0">
                <a:solidFill>
                  <a:srgbClr val="13294B"/>
                </a:solidFill>
                <a:latin typeface="Georgia" panose="02040502050405020303" pitchFamily="18" charset="0"/>
                <a:ea typeface="Arial" charset="0"/>
                <a:cs typeface="Arial" charset="0"/>
              </a:rPr>
              <a:t> on data management planning and implementation</a:t>
            </a:r>
          </a:p>
          <a:p>
            <a:pPr marL="703263" lvl="2" indent="-246063" fontAlgn="base">
              <a:lnSpc>
                <a:spcPct val="110000"/>
              </a:lnSpc>
              <a:spcBef>
                <a:spcPts val="469"/>
              </a:spcBef>
              <a:spcAft>
                <a:spcPts val="2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tabLst>
                <a:tab pos="428625" algn="l"/>
              </a:tabLst>
            </a:pPr>
            <a:r>
              <a:rPr lang="en-US" sz="2200" b="1" dirty="0">
                <a:solidFill>
                  <a:srgbClr val="13294B"/>
                </a:solidFill>
                <a:latin typeface="Georgia" panose="02040502050405020303" pitchFamily="18" charset="0"/>
                <a:ea typeface="Arial" charset="0"/>
                <a:cs typeface="Arial" charset="0"/>
              </a:rPr>
              <a:t>Review</a:t>
            </a:r>
            <a:r>
              <a:rPr lang="en-US" sz="2200" dirty="0">
                <a:solidFill>
                  <a:srgbClr val="13294B"/>
                </a:solidFill>
                <a:latin typeface="Georgia" panose="02040502050405020303" pitchFamily="18" charset="0"/>
                <a:ea typeface="Arial" charset="0"/>
                <a:cs typeface="Arial" charset="0"/>
              </a:rPr>
              <a:t> Data Management Plans</a:t>
            </a:r>
          </a:p>
          <a:p>
            <a:pPr marL="703263" lvl="1" indent="-246063" fontAlgn="base">
              <a:lnSpc>
                <a:spcPct val="110000"/>
              </a:lnSpc>
              <a:spcBef>
                <a:spcPts val="469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428625" algn="l"/>
              </a:tabLst>
            </a:pPr>
            <a:r>
              <a:rPr lang="en-US" sz="2200" b="1" dirty="0">
                <a:solidFill>
                  <a:srgbClr val="13294B"/>
                </a:solidFill>
                <a:latin typeface="Georgia" panose="02040502050405020303" pitchFamily="18" charset="0"/>
                <a:ea typeface="Arial" charset="0"/>
                <a:cs typeface="Arial" charset="0"/>
              </a:rPr>
              <a:t>Teach</a:t>
            </a:r>
            <a:r>
              <a:rPr lang="en-US" sz="2200" dirty="0">
                <a:solidFill>
                  <a:srgbClr val="13294B"/>
                </a:solidFill>
                <a:latin typeface="Georgia" panose="02040502050405020303" pitchFamily="18" charset="0"/>
                <a:ea typeface="Arial" charset="0"/>
                <a:cs typeface="Arial" charset="0"/>
              </a:rPr>
              <a:t> data management, documentation and data publishing</a:t>
            </a:r>
          </a:p>
          <a:p>
            <a:pPr marL="692150" lvl="1" indent="-234950" fontAlgn="base">
              <a:lnSpc>
                <a:spcPct val="110000"/>
              </a:lnSpc>
              <a:spcBef>
                <a:spcPts val="469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428625" algn="l"/>
              </a:tabLst>
            </a:pPr>
            <a:r>
              <a:rPr lang="en-US" sz="2200" b="1" dirty="0">
                <a:solidFill>
                  <a:srgbClr val="13294B"/>
                </a:solidFill>
                <a:latin typeface="Georgia" panose="02040502050405020303" pitchFamily="18" charset="0"/>
                <a:ea typeface="Arial" charset="0"/>
                <a:cs typeface="Arial" charset="0"/>
              </a:rPr>
              <a:t>Publish </a:t>
            </a:r>
            <a:r>
              <a:rPr lang="en-US" sz="2200" dirty="0">
                <a:solidFill>
                  <a:srgbClr val="13294B"/>
                </a:solidFill>
                <a:latin typeface="Georgia" panose="02040502050405020303" pitchFamily="18" charset="0"/>
                <a:ea typeface="Arial" charset="0"/>
                <a:cs typeface="Arial" charset="0"/>
              </a:rPr>
              <a:t>research data in the Illinois Data Bank</a:t>
            </a:r>
            <a:br>
              <a:rPr lang="en-US" sz="2200" dirty="0">
                <a:solidFill>
                  <a:srgbClr val="13294B"/>
                </a:solidFill>
                <a:latin typeface="Georgia" panose="02040502050405020303" pitchFamily="18" charset="0"/>
              </a:rPr>
            </a:br>
            <a:endParaRPr lang="en-US" sz="2200" dirty="0">
              <a:solidFill>
                <a:srgbClr val="13294B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8023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0E10B8-5E22-1F47-829E-991CD8988E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04788" y="169866"/>
            <a:ext cx="8939212" cy="668337"/>
          </a:xfrm>
        </p:spPr>
        <p:txBody>
          <a:bodyPr>
            <a:normAutofit/>
          </a:bodyPr>
          <a:lstStyle/>
          <a:p>
            <a:r>
              <a:rPr lang="en-US" sz="3200" dirty="0"/>
              <a:t>Us ⇢ Research Administration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AFE5E19-EF8D-6A44-A097-42115BEE401F}"/>
              </a:ext>
            </a:extLst>
          </p:cNvPr>
          <p:cNvSpPr txBox="1">
            <a:spLocks/>
          </p:cNvSpPr>
          <p:nvPr/>
        </p:nvSpPr>
        <p:spPr>
          <a:xfrm>
            <a:off x="1047989" y="1538921"/>
            <a:ext cx="6395799" cy="335153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 baseline="0">
                <a:solidFill>
                  <a:srgbClr val="E84A27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3294B"/>
                </a:solidFill>
              </a:rPr>
              <a:t>Updates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3294B"/>
                </a:solidFill>
              </a:rPr>
              <a:t>Share Opportunities of Interest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3294B"/>
                </a:solidFill>
              </a:rPr>
              <a:t>Heads Up on Changes/Challenges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3294B"/>
                </a:solidFill>
              </a:rPr>
              <a:t>Deconvolution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3294B"/>
                </a:solidFill>
              </a:rPr>
              <a:t>Referrals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3294B"/>
                </a:solidFill>
              </a:rPr>
              <a:t>Initiative Support and Communications</a:t>
            </a:r>
          </a:p>
          <a:p>
            <a:endParaRPr lang="en-US" sz="2400" dirty="0">
              <a:solidFill>
                <a:srgbClr val="13294B"/>
              </a:solidFill>
            </a:endParaRPr>
          </a:p>
          <a:p>
            <a:endParaRPr lang="en-US" sz="2400" dirty="0">
              <a:solidFill>
                <a:srgbClr val="132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4681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0E10B8-5E22-1F47-829E-991CD8988E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04788" y="169866"/>
            <a:ext cx="8939212" cy="668337"/>
          </a:xfrm>
        </p:spPr>
        <p:txBody>
          <a:bodyPr>
            <a:normAutofit/>
          </a:bodyPr>
          <a:lstStyle/>
          <a:p>
            <a:r>
              <a:rPr lang="en-US" sz="3200" dirty="0"/>
              <a:t>Research Administration ⇢ Us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4FB6E2AD-586C-0E41-A88C-2A31A18F6985}"/>
              </a:ext>
            </a:extLst>
          </p:cNvPr>
          <p:cNvSpPr txBox="1">
            <a:spLocks/>
          </p:cNvSpPr>
          <p:nvPr/>
        </p:nvSpPr>
        <p:spPr>
          <a:xfrm>
            <a:off x="1047989" y="1567496"/>
            <a:ext cx="7967423" cy="335153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 baseline="0">
                <a:solidFill>
                  <a:srgbClr val="E84A27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3294B"/>
                </a:solidFill>
              </a:rPr>
              <a:t>RDS Service Areas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3294B"/>
                </a:solidFill>
              </a:rPr>
              <a:t>Committee Representation (On/Off Campus)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3294B"/>
                </a:solidFill>
              </a:rPr>
              <a:t>Open Data, Open Science, Data Science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3294B"/>
                </a:solidFill>
              </a:rPr>
              <a:t>Referrals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3294B"/>
                </a:solidFill>
              </a:rPr>
              <a:t>Coordinating and Drafting Request for Information (e.g. OSTP, NIH, etc.)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3294B"/>
                </a:solidFill>
              </a:rPr>
              <a:t>Initiative Support and Communications</a:t>
            </a:r>
          </a:p>
          <a:p>
            <a:endParaRPr lang="en-US" sz="2400" dirty="0">
              <a:solidFill>
                <a:srgbClr val="13294B"/>
              </a:solidFill>
            </a:endParaRPr>
          </a:p>
          <a:p>
            <a:endParaRPr lang="en-US" sz="2400" dirty="0">
              <a:solidFill>
                <a:srgbClr val="132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0705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0E10B8-5E22-1F47-829E-991CD8988E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04788" y="169866"/>
            <a:ext cx="8939212" cy="668337"/>
          </a:xfrm>
        </p:spPr>
        <p:txBody>
          <a:bodyPr>
            <a:normAutofit/>
          </a:bodyPr>
          <a:lstStyle/>
          <a:p>
            <a:r>
              <a:rPr lang="en-US" sz="3200" dirty="0"/>
              <a:t>Why maintain this collaboration?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AFE5E19-EF8D-6A44-A097-42115BEE401F}"/>
              </a:ext>
            </a:extLst>
          </p:cNvPr>
          <p:cNvSpPr txBox="1">
            <a:spLocks/>
          </p:cNvSpPr>
          <p:nvPr/>
        </p:nvSpPr>
        <p:spPr>
          <a:xfrm>
            <a:off x="1047989" y="1538921"/>
            <a:ext cx="6395799" cy="335153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 baseline="0">
                <a:solidFill>
                  <a:srgbClr val="E84A27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800" dirty="0">
              <a:solidFill>
                <a:srgbClr val="13294B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13294B"/>
                </a:solidFill>
              </a:rPr>
              <a:t>Keeps us grounded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13294B"/>
                </a:solidFill>
              </a:rPr>
              <a:t>Keeps us in the loop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13294B"/>
                </a:solidFill>
              </a:rPr>
              <a:t>Keeps us visible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13294B"/>
                </a:solidFill>
              </a:rPr>
              <a:t>Great colleagues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13294B"/>
              </a:solidFill>
            </a:endParaRPr>
          </a:p>
          <a:p>
            <a:endParaRPr lang="en-US" sz="2800" dirty="0">
              <a:solidFill>
                <a:srgbClr val="13294B"/>
              </a:solidFill>
            </a:endParaRPr>
          </a:p>
          <a:p>
            <a:endParaRPr lang="en-US" sz="2800" dirty="0">
              <a:solidFill>
                <a:srgbClr val="132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534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88B3D9D-5B31-9345-BC2D-376B6BF8FBAC}"/>
              </a:ext>
            </a:extLst>
          </p:cNvPr>
          <p:cNvSpPr/>
          <p:nvPr/>
        </p:nvSpPr>
        <p:spPr>
          <a:xfrm>
            <a:off x="0" y="774462"/>
            <a:ext cx="6072187" cy="285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Shape, arrow&#10;&#10;Description automatically generated">
            <a:extLst>
              <a:ext uri="{FF2B5EF4-FFF2-40B4-BE49-F238E27FC236}">
                <a16:creationId xmlns:a16="http://schemas.microsoft.com/office/drawing/2014/main" id="{3163F595-159A-7F4D-98AD-18B63BE2A92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alphaModFix amt="5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9313" b="34375"/>
          <a:stretch/>
        </p:blipFill>
        <p:spPr>
          <a:xfrm>
            <a:off x="363686" y="774462"/>
            <a:ext cx="8416628" cy="2497319"/>
          </a:xfrm>
          <a:prstGeom prst="rect">
            <a:avLst/>
          </a:prstGeom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851921-9391-3F4E-9DC8-E8B8B843B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3686" y="1211759"/>
            <a:ext cx="8431421" cy="1212615"/>
          </a:xfrm>
        </p:spPr>
        <p:txBody>
          <a:bodyPr anchor="ctr">
            <a:normAutofit/>
          </a:bodyPr>
          <a:lstStyle/>
          <a:p>
            <a:pPr algn="ctr"/>
            <a:r>
              <a:rPr lang="en-US" sz="5400" dirty="0">
                <a:solidFill>
                  <a:srgbClr val="E84A27"/>
                </a:solidFill>
                <a:latin typeface="Times" pitchFamily="2" charset="0"/>
              </a:rPr>
              <a:t>Thank you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33F5D83-C390-484E-A175-26C61C2A084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aturation sat="66000"/>
                    </a14:imgEffect>
                  </a14:imgLayer>
                </a14:imgProps>
              </a:ext>
            </a:extLst>
          </a:blip>
          <a:srcRect t="1" b="44552"/>
          <a:stretch/>
        </p:blipFill>
        <p:spPr>
          <a:xfrm>
            <a:off x="8090704" y="5158836"/>
            <a:ext cx="1447800" cy="802764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9E05FC8-3E3D-8444-BC37-5CD27417A7EA}"/>
              </a:ext>
            </a:extLst>
          </p:cNvPr>
          <p:cNvSpPr/>
          <p:nvPr/>
        </p:nvSpPr>
        <p:spPr>
          <a:xfrm>
            <a:off x="5277723" y="5577980"/>
            <a:ext cx="31181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thenounproject.com</a:t>
            </a:r>
            <a:r>
              <a:rPr lang="en-US" dirty="0"/>
              <a:t> supporter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FCC9D0B-F9DC-B94E-8A78-C59F39949EA1}"/>
              </a:ext>
            </a:extLst>
          </p:cNvPr>
          <p:cNvSpPr/>
          <p:nvPr/>
        </p:nvSpPr>
        <p:spPr>
          <a:xfrm>
            <a:off x="4443412" y="388882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2400" dirty="0" err="1">
                <a:solidFill>
                  <a:srgbClr val="13294B"/>
                </a:solidFill>
                <a:latin typeface="Times" pitchFamily="2" charset="0"/>
              </a:rPr>
              <a:t>researchdataservice.illinois.edu</a:t>
            </a:r>
            <a:endParaRPr lang="en-US" sz="2400" dirty="0">
              <a:solidFill>
                <a:srgbClr val="13294B"/>
              </a:solidFill>
              <a:latin typeface="Times" pitchFamily="2" charset="0"/>
            </a:endParaRPr>
          </a:p>
          <a:p>
            <a:pPr algn="r"/>
            <a:r>
              <a:rPr lang="en-US" sz="2400" dirty="0" err="1">
                <a:solidFill>
                  <a:srgbClr val="13294B"/>
                </a:solidFill>
                <a:latin typeface="Times" pitchFamily="2" charset="0"/>
              </a:rPr>
              <a:t>imker@illinois.edu</a:t>
            </a:r>
            <a:endParaRPr lang="en-US" sz="2400" dirty="0">
              <a:solidFill>
                <a:srgbClr val="13294B"/>
              </a:solidFill>
              <a:latin typeface="Times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AA91B70-BA94-C04F-86E1-6C7B65AC5AC6}"/>
              </a:ext>
            </a:extLst>
          </p:cNvPr>
          <p:cNvSpPr txBox="1"/>
          <p:nvPr/>
        </p:nvSpPr>
        <p:spPr>
          <a:xfrm>
            <a:off x="240616" y="3704155"/>
            <a:ext cx="39230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50000"/>
              <a:buBlip>
                <a:blip r:embed="rId5"/>
              </a:buBlip>
            </a:pPr>
            <a:r>
              <a:rPr lang="en-US" sz="2400" dirty="0">
                <a:solidFill>
                  <a:srgbClr val="13294B"/>
                </a:solidFill>
              </a:rPr>
              <a:t> Beth </a:t>
            </a:r>
            <a:r>
              <a:rPr lang="en-US" sz="2400" dirty="0" err="1">
                <a:solidFill>
                  <a:srgbClr val="13294B"/>
                </a:solidFill>
              </a:rPr>
              <a:t>Namachchviya</a:t>
            </a:r>
            <a:endParaRPr lang="en-US" sz="2400" dirty="0">
              <a:solidFill>
                <a:srgbClr val="13294B"/>
              </a:solidFill>
            </a:endParaRPr>
          </a:p>
          <a:p>
            <a:pPr marL="285750" indent="-285750">
              <a:buSzPct val="150000"/>
              <a:buBlip>
                <a:blip r:embed="rId5"/>
              </a:buBlip>
            </a:pPr>
            <a:r>
              <a:rPr lang="en-US" sz="2400" dirty="0">
                <a:solidFill>
                  <a:srgbClr val="13294B"/>
                </a:solidFill>
              </a:rPr>
              <a:t> Sarah Shreeves</a:t>
            </a:r>
          </a:p>
          <a:p>
            <a:pPr marL="285750" indent="-285750">
              <a:buSzPct val="150000"/>
              <a:buBlip>
                <a:blip r:embed="rId5"/>
              </a:buBlip>
            </a:pPr>
            <a:r>
              <a:rPr lang="en-US" sz="2400" dirty="0">
                <a:solidFill>
                  <a:srgbClr val="13294B"/>
                </a:solidFill>
              </a:rPr>
              <a:t> Bill </a:t>
            </a:r>
            <a:r>
              <a:rPr lang="en-US" sz="2400" dirty="0" err="1">
                <a:solidFill>
                  <a:srgbClr val="13294B"/>
                </a:solidFill>
              </a:rPr>
              <a:t>Mischo</a:t>
            </a:r>
            <a:endParaRPr lang="en-US" sz="2400" dirty="0">
              <a:solidFill>
                <a:srgbClr val="132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707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85542163-725F-6045-B2C5-D22D9EA57E04}"/>
              </a:ext>
            </a:extLst>
          </p:cNvPr>
          <p:cNvSpPr txBox="1">
            <a:spLocks/>
          </p:cNvSpPr>
          <p:nvPr/>
        </p:nvSpPr>
        <p:spPr>
          <a:xfrm>
            <a:off x="873302" y="1664412"/>
            <a:ext cx="7726167" cy="24452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 baseline="0">
                <a:solidFill>
                  <a:srgbClr val="E84A27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600" dirty="0"/>
              <a:t>Preparation x Timing = RDS Funding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36C9BE7-922F-0E4E-93A8-4C9120B28BD2}"/>
              </a:ext>
            </a:extLst>
          </p:cNvPr>
          <p:cNvSpPr/>
          <p:nvPr/>
        </p:nvSpPr>
        <p:spPr>
          <a:xfrm>
            <a:off x="205483" y="688369"/>
            <a:ext cx="8147406" cy="5034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208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85542163-725F-6045-B2C5-D22D9EA57E04}"/>
              </a:ext>
            </a:extLst>
          </p:cNvPr>
          <p:cNvSpPr txBox="1">
            <a:spLocks/>
          </p:cNvSpPr>
          <p:nvPr/>
        </p:nvSpPr>
        <p:spPr>
          <a:xfrm>
            <a:off x="871460" y="1664413"/>
            <a:ext cx="7726167" cy="24452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 baseline="0">
                <a:solidFill>
                  <a:srgbClr val="E84A27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600" dirty="0"/>
              <a:t>Preparation x Timing = RDS Funding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36C9BE7-922F-0E4E-93A8-4C9120B28BD2}"/>
              </a:ext>
            </a:extLst>
          </p:cNvPr>
          <p:cNvSpPr/>
          <p:nvPr/>
        </p:nvSpPr>
        <p:spPr>
          <a:xfrm>
            <a:off x="205483" y="647272"/>
            <a:ext cx="8147406" cy="5034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0EBE366A-3EE7-1F4B-B8B8-B6E46F8151D7}"/>
              </a:ext>
            </a:extLst>
          </p:cNvPr>
          <p:cNvCxnSpPr>
            <a:cxnSpLocks/>
          </p:cNvCxnSpPr>
          <p:nvPr/>
        </p:nvCxnSpPr>
        <p:spPr>
          <a:xfrm>
            <a:off x="2284026" y="1869896"/>
            <a:ext cx="0" cy="606175"/>
          </a:xfrm>
          <a:prstGeom prst="straightConnector1">
            <a:avLst/>
          </a:prstGeom>
          <a:ln w="76200">
            <a:solidFill>
              <a:srgbClr val="1329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2BF77F1-8A58-0E42-AF62-2FCFFC0112A6}"/>
              </a:ext>
            </a:extLst>
          </p:cNvPr>
          <p:cNvCxnSpPr>
            <a:cxnSpLocks/>
          </p:cNvCxnSpPr>
          <p:nvPr/>
        </p:nvCxnSpPr>
        <p:spPr>
          <a:xfrm>
            <a:off x="6479440" y="1869896"/>
            <a:ext cx="0" cy="606175"/>
          </a:xfrm>
          <a:prstGeom prst="straightConnector1">
            <a:avLst/>
          </a:prstGeom>
          <a:ln w="76200">
            <a:solidFill>
              <a:srgbClr val="13294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DFD71CD-FE94-1440-A547-9A40D23CB2F6}"/>
              </a:ext>
            </a:extLst>
          </p:cNvPr>
          <p:cNvSpPr txBox="1"/>
          <p:nvPr/>
        </p:nvSpPr>
        <p:spPr>
          <a:xfrm>
            <a:off x="3886798" y="868850"/>
            <a:ext cx="51852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13294B"/>
                </a:solidFill>
              </a:rPr>
              <a:t>Out of your control</a:t>
            </a:r>
          </a:p>
          <a:p>
            <a:pPr algn="ctr"/>
            <a:r>
              <a:rPr lang="en-US" sz="2800" dirty="0">
                <a:solidFill>
                  <a:srgbClr val="13294B"/>
                </a:solidFill>
              </a:rPr>
              <a:t>(but you know it will happen)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403EA5E-36F3-394F-AA48-4265E91416A3}"/>
              </a:ext>
            </a:extLst>
          </p:cNvPr>
          <p:cNvSpPr txBox="1"/>
          <p:nvPr/>
        </p:nvSpPr>
        <p:spPr>
          <a:xfrm>
            <a:off x="357753" y="868850"/>
            <a:ext cx="38525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13294B"/>
                </a:solidFill>
              </a:rPr>
              <a:t>Within your control</a:t>
            </a:r>
          </a:p>
          <a:p>
            <a:pPr algn="ctr"/>
            <a:r>
              <a:rPr lang="en-US" sz="2800" dirty="0">
                <a:solidFill>
                  <a:srgbClr val="13294B"/>
                </a:solidFill>
              </a:rPr>
              <a:t>(mostly)</a:t>
            </a:r>
          </a:p>
        </p:txBody>
      </p:sp>
    </p:spTree>
    <p:extLst>
      <p:ext uri="{BB962C8B-B14F-4D97-AF65-F5344CB8AC3E}">
        <p14:creationId xmlns:p14="http://schemas.microsoft.com/office/powerpoint/2010/main" val="1861085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7B31902-06A0-0740-8D46-9C040BF9645D}"/>
              </a:ext>
            </a:extLst>
          </p:cNvPr>
          <p:cNvCxnSpPr>
            <a:cxnSpLocks/>
          </p:cNvCxnSpPr>
          <p:nvPr/>
        </p:nvCxnSpPr>
        <p:spPr>
          <a:xfrm flipV="1">
            <a:off x="1308112" y="2331720"/>
            <a:ext cx="0" cy="1097280"/>
          </a:xfrm>
          <a:prstGeom prst="line">
            <a:avLst/>
          </a:prstGeom>
          <a:ln w="28575">
            <a:solidFill>
              <a:srgbClr val="E84A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F6653FB-79F9-DC4E-A207-B0BFBA7EB51E}"/>
              </a:ext>
            </a:extLst>
          </p:cNvPr>
          <p:cNvCxnSpPr>
            <a:cxnSpLocks/>
          </p:cNvCxnSpPr>
          <p:nvPr/>
        </p:nvCxnSpPr>
        <p:spPr>
          <a:xfrm flipH="1" flipV="1">
            <a:off x="7425243" y="3251088"/>
            <a:ext cx="445" cy="1029072"/>
          </a:xfrm>
          <a:prstGeom prst="line">
            <a:avLst/>
          </a:prstGeom>
          <a:ln w="28575">
            <a:solidFill>
              <a:srgbClr val="E84A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D870D74-6557-694F-9ACF-BF0F729FA0C6}"/>
              </a:ext>
            </a:extLst>
          </p:cNvPr>
          <p:cNvCxnSpPr>
            <a:cxnSpLocks/>
          </p:cNvCxnSpPr>
          <p:nvPr/>
        </p:nvCxnSpPr>
        <p:spPr>
          <a:xfrm flipH="1" flipV="1">
            <a:off x="6336863" y="2329166"/>
            <a:ext cx="445" cy="1029072"/>
          </a:xfrm>
          <a:prstGeom prst="line">
            <a:avLst/>
          </a:prstGeom>
          <a:ln w="28575">
            <a:solidFill>
              <a:srgbClr val="E84A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7C7406B-0F74-B842-A97F-6AAAB31FE4BC}"/>
              </a:ext>
            </a:extLst>
          </p:cNvPr>
          <p:cNvCxnSpPr>
            <a:cxnSpLocks/>
          </p:cNvCxnSpPr>
          <p:nvPr/>
        </p:nvCxnSpPr>
        <p:spPr>
          <a:xfrm flipH="1" flipV="1">
            <a:off x="7861201" y="2329166"/>
            <a:ext cx="4855" cy="739807"/>
          </a:xfrm>
          <a:prstGeom prst="line">
            <a:avLst/>
          </a:prstGeom>
          <a:ln w="28575">
            <a:solidFill>
              <a:srgbClr val="E84A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14AEF3ED-F219-F541-A372-E20D6CC3ECA1}"/>
              </a:ext>
            </a:extLst>
          </p:cNvPr>
          <p:cNvCxnSpPr>
            <a:cxnSpLocks/>
          </p:cNvCxnSpPr>
          <p:nvPr/>
        </p:nvCxnSpPr>
        <p:spPr>
          <a:xfrm flipH="1" flipV="1">
            <a:off x="5532301" y="3251088"/>
            <a:ext cx="445" cy="1029072"/>
          </a:xfrm>
          <a:prstGeom prst="line">
            <a:avLst/>
          </a:prstGeom>
          <a:ln w="28575">
            <a:solidFill>
              <a:srgbClr val="E84A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693D28D9-B583-5D49-8761-C56531178573}"/>
              </a:ext>
            </a:extLst>
          </p:cNvPr>
          <p:cNvCxnSpPr>
            <a:cxnSpLocks/>
          </p:cNvCxnSpPr>
          <p:nvPr/>
        </p:nvCxnSpPr>
        <p:spPr>
          <a:xfrm flipH="1" flipV="1">
            <a:off x="3254711" y="3251088"/>
            <a:ext cx="445" cy="1029072"/>
          </a:xfrm>
          <a:prstGeom prst="line">
            <a:avLst/>
          </a:prstGeom>
          <a:ln w="28575">
            <a:solidFill>
              <a:srgbClr val="E84A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59EB5C-2135-B94E-950C-05AEA9AD5F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Timeline at Champaign-Urbana</a:t>
            </a:r>
          </a:p>
        </p:txBody>
      </p:sp>
      <p:sp>
        <p:nvSpPr>
          <p:cNvPr id="16" name="Right Arrow 15">
            <a:extLst>
              <a:ext uri="{FF2B5EF4-FFF2-40B4-BE49-F238E27FC236}">
                <a16:creationId xmlns:a16="http://schemas.microsoft.com/office/drawing/2014/main" id="{006BF7C6-8C2F-5D4D-AD17-E1BA27FD99F6}"/>
              </a:ext>
            </a:extLst>
          </p:cNvPr>
          <p:cNvSpPr/>
          <p:nvPr/>
        </p:nvSpPr>
        <p:spPr>
          <a:xfrm>
            <a:off x="551330" y="2861901"/>
            <a:ext cx="8041339" cy="1031808"/>
          </a:xfrm>
          <a:prstGeom prst="rightArrow">
            <a:avLst>
              <a:gd name="adj1" fmla="val 63829"/>
              <a:gd name="adj2" fmla="val 57704"/>
            </a:avLst>
          </a:prstGeom>
          <a:solidFill>
            <a:srgbClr val="13294B"/>
          </a:solidFill>
          <a:ln>
            <a:solidFill>
              <a:srgbClr val="9BAF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63DC058-5D86-2845-8A9F-55ED0425E4DC}"/>
              </a:ext>
            </a:extLst>
          </p:cNvPr>
          <p:cNvSpPr txBox="1"/>
          <p:nvPr/>
        </p:nvSpPr>
        <p:spPr>
          <a:xfrm>
            <a:off x="893576" y="3158183"/>
            <a:ext cx="8290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bg1"/>
                </a:solidFill>
              </a:rPr>
              <a:t>2010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96EFEA7-4D1D-ED40-8777-0D016410FAAC}"/>
              </a:ext>
            </a:extLst>
          </p:cNvPr>
          <p:cNvSpPr txBox="1"/>
          <p:nvPr/>
        </p:nvSpPr>
        <p:spPr>
          <a:xfrm>
            <a:off x="5062951" y="3155547"/>
            <a:ext cx="8098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bg1"/>
                </a:solidFill>
              </a:rPr>
              <a:t>2012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09E48E1-E696-BD4E-8BAB-6E34F0F76252}"/>
              </a:ext>
            </a:extLst>
          </p:cNvPr>
          <p:cNvSpPr txBox="1"/>
          <p:nvPr/>
        </p:nvSpPr>
        <p:spPr>
          <a:xfrm>
            <a:off x="6904351" y="1671434"/>
            <a:ext cx="1923410" cy="646331"/>
          </a:xfrm>
          <a:prstGeom prst="rect">
            <a:avLst/>
          </a:prstGeom>
          <a:solidFill>
            <a:schemeClr val="lt1">
              <a:alpha val="75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chemeClr val="tx1"/>
                </a:solidFill>
              </a:rPr>
              <a:t>RDS in Campus Strategic Plan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4809E1-23B9-434E-9171-C22C12B7A27D}"/>
              </a:ext>
            </a:extLst>
          </p:cNvPr>
          <p:cNvSpPr txBox="1"/>
          <p:nvPr/>
        </p:nvSpPr>
        <p:spPr>
          <a:xfrm>
            <a:off x="20548" y="1671434"/>
            <a:ext cx="2575129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Stewarding Excellence @ Illinois IT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9C4BD06-AB8C-1842-92EA-A97F2940C0CA}"/>
              </a:ext>
            </a:extLst>
          </p:cNvPr>
          <p:cNvSpPr txBox="1"/>
          <p:nvPr/>
        </p:nvSpPr>
        <p:spPr>
          <a:xfrm>
            <a:off x="7036210" y="3155547"/>
            <a:ext cx="8098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bg1"/>
                </a:solidFill>
              </a:rPr>
              <a:t>2013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94470DC-BDF2-4A4E-8D96-D87945EB56F4}"/>
              </a:ext>
            </a:extLst>
          </p:cNvPr>
          <p:cNvSpPr txBox="1"/>
          <p:nvPr/>
        </p:nvSpPr>
        <p:spPr>
          <a:xfrm>
            <a:off x="5758289" y="1671434"/>
            <a:ext cx="1149506" cy="646331"/>
          </a:xfrm>
          <a:prstGeom prst="rect">
            <a:avLst/>
          </a:prstGeom>
          <a:noFill/>
          <a:ln w="28575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chemeClr val="tx1"/>
                </a:solidFill>
              </a:rPr>
              <a:t>RDS Proposal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503DD73-526F-E947-9DFD-A5243384B3E2}"/>
              </a:ext>
            </a:extLst>
          </p:cNvPr>
          <p:cNvSpPr txBox="1"/>
          <p:nvPr/>
        </p:nvSpPr>
        <p:spPr>
          <a:xfrm>
            <a:off x="2867871" y="3158183"/>
            <a:ext cx="7745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bg1"/>
                </a:solidFill>
              </a:rPr>
              <a:t>2011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C1D2BCB-F6AC-764A-91A1-17FBF68760E0}"/>
              </a:ext>
            </a:extLst>
          </p:cNvPr>
          <p:cNvSpPr/>
          <p:nvPr/>
        </p:nvSpPr>
        <p:spPr>
          <a:xfrm>
            <a:off x="3286314" y="2152284"/>
            <a:ext cx="21673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Illinois Research Data Initiative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878A9B3-3A49-094A-B73C-68106E81AE3C}"/>
              </a:ext>
            </a:extLst>
          </p:cNvPr>
          <p:cNvSpPr/>
          <p:nvPr/>
        </p:nvSpPr>
        <p:spPr>
          <a:xfrm>
            <a:off x="2171042" y="4296203"/>
            <a:ext cx="21673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NSF DMP Requirement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9CE9510-6037-2146-B623-B2865CF5DC97}"/>
              </a:ext>
            </a:extLst>
          </p:cNvPr>
          <p:cNvSpPr/>
          <p:nvPr/>
        </p:nvSpPr>
        <p:spPr>
          <a:xfrm>
            <a:off x="4991799" y="4280160"/>
            <a:ext cx="10810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New VCR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30DD51E-2AD9-7949-8363-B4BBB5A30E8F}"/>
              </a:ext>
            </a:extLst>
          </p:cNvPr>
          <p:cNvSpPr/>
          <p:nvPr/>
        </p:nvSpPr>
        <p:spPr>
          <a:xfrm>
            <a:off x="6884741" y="4296203"/>
            <a:ext cx="10810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OSTP</a:t>
            </a:r>
          </a:p>
          <a:p>
            <a:pPr algn="ctr"/>
            <a:r>
              <a:rPr lang="en-US" dirty="0"/>
              <a:t>Memo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4C3B30FE-B999-4749-9C45-E220FBC26F39}"/>
              </a:ext>
            </a:extLst>
          </p:cNvPr>
          <p:cNvCxnSpPr/>
          <p:nvPr/>
        </p:nvCxnSpPr>
        <p:spPr>
          <a:xfrm>
            <a:off x="3254710" y="2877806"/>
            <a:ext cx="2277591" cy="0"/>
          </a:xfrm>
          <a:prstGeom prst="straightConnector1">
            <a:avLst/>
          </a:prstGeom>
          <a:ln w="50800">
            <a:solidFill>
              <a:srgbClr val="E84A27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4553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1F040-3C6C-6840-9CB3-14CF2A1B6A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 Gravity of Government Policy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4E764CA-E0DD-604B-A104-37F7BA91A04E}"/>
              </a:ext>
            </a:extLst>
          </p:cNvPr>
          <p:cNvSpPr/>
          <p:nvPr/>
        </p:nvSpPr>
        <p:spPr>
          <a:xfrm>
            <a:off x="519947" y="1221122"/>
            <a:ext cx="54756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13294B"/>
                </a:solidFill>
              </a:rPr>
              <a:t>Federal Policies</a:t>
            </a:r>
            <a:endParaRPr lang="en-US" sz="2000" cap="all" dirty="0">
              <a:solidFill>
                <a:srgbClr val="13294B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97A7115-F7E2-764E-B6EF-CD4B7152D06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598"/>
          <a:stretch/>
        </p:blipFill>
        <p:spPr>
          <a:xfrm flipH="1">
            <a:off x="621678" y="2016748"/>
            <a:ext cx="5962454" cy="3793502"/>
          </a:xfrm>
          <a:prstGeom prst="rect">
            <a:avLst/>
          </a:prstGeom>
        </p:spPr>
      </p:pic>
      <p:sp>
        <p:nvSpPr>
          <p:cNvPr id="6" name="Striped Right Arrow 5">
            <a:extLst>
              <a:ext uri="{FF2B5EF4-FFF2-40B4-BE49-F238E27FC236}">
                <a16:creationId xmlns:a16="http://schemas.microsoft.com/office/drawing/2014/main" id="{936939E9-AB0C-3148-A54C-EA19A97BE283}"/>
              </a:ext>
            </a:extLst>
          </p:cNvPr>
          <p:cNvSpPr/>
          <p:nvPr/>
        </p:nvSpPr>
        <p:spPr>
          <a:xfrm rot="1691735">
            <a:off x="2346119" y="1593437"/>
            <a:ext cx="707011" cy="521999"/>
          </a:xfrm>
          <a:prstGeom prst="stripedRightArrow">
            <a:avLst>
              <a:gd name="adj1" fmla="val 32978"/>
              <a:gd name="adj2" fmla="val 67287"/>
            </a:avLst>
          </a:prstGeom>
          <a:solidFill>
            <a:srgbClr val="1329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rgbClr val="13294B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4E83D37-E8BE-7341-83EC-6990882F4351}"/>
              </a:ext>
            </a:extLst>
          </p:cNvPr>
          <p:cNvSpPr/>
          <p:nvPr/>
        </p:nvSpPr>
        <p:spPr>
          <a:xfrm>
            <a:off x="3021425" y="2100966"/>
            <a:ext cx="448244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13294B"/>
                </a:solidFill>
              </a:rPr>
              <a:t>Federal Funding Agencies</a:t>
            </a:r>
            <a:endParaRPr lang="en-US" sz="2000" cap="all" dirty="0">
              <a:solidFill>
                <a:srgbClr val="13294B"/>
              </a:solidFill>
            </a:endParaRPr>
          </a:p>
        </p:txBody>
      </p:sp>
      <p:sp>
        <p:nvSpPr>
          <p:cNvPr id="8" name="Striped Right Arrow 7">
            <a:extLst>
              <a:ext uri="{FF2B5EF4-FFF2-40B4-BE49-F238E27FC236}">
                <a16:creationId xmlns:a16="http://schemas.microsoft.com/office/drawing/2014/main" id="{F15384C2-0B62-1744-8471-14448D99282B}"/>
              </a:ext>
            </a:extLst>
          </p:cNvPr>
          <p:cNvSpPr/>
          <p:nvPr/>
        </p:nvSpPr>
        <p:spPr>
          <a:xfrm rot="1783554">
            <a:off x="3879404" y="2540837"/>
            <a:ext cx="675001" cy="546753"/>
          </a:xfrm>
          <a:prstGeom prst="stripedRightArrow">
            <a:avLst>
              <a:gd name="adj1" fmla="val 32978"/>
              <a:gd name="adj2" fmla="val 67287"/>
            </a:avLst>
          </a:prstGeom>
          <a:solidFill>
            <a:srgbClr val="1329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rgbClr val="13294B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4504179-7A75-D746-A830-7ADF2984085E}"/>
              </a:ext>
            </a:extLst>
          </p:cNvPr>
          <p:cNvSpPr/>
          <p:nvPr/>
        </p:nvSpPr>
        <p:spPr>
          <a:xfrm>
            <a:off x="4645547" y="2964128"/>
            <a:ext cx="299732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13294B"/>
                </a:solidFill>
              </a:rPr>
              <a:t>Institutions</a:t>
            </a:r>
            <a:endParaRPr lang="en-US" sz="2000" cap="all" dirty="0">
              <a:solidFill>
                <a:srgbClr val="13294B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87613B-EEA6-F349-AAA3-EEA543D3AF00}"/>
              </a:ext>
            </a:extLst>
          </p:cNvPr>
          <p:cNvSpPr/>
          <p:nvPr/>
        </p:nvSpPr>
        <p:spPr>
          <a:xfrm>
            <a:off x="5518906" y="4105867"/>
            <a:ext cx="33103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13294B"/>
                </a:solidFill>
              </a:rPr>
              <a:t>Principal Investigator</a:t>
            </a:r>
            <a:endParaRPr lang="en-US" sz="2000" cap="all" dirty="0">
              <a:solidFill>
                <a:srgbClr val="13294B"/>
              </a:solidFill>
            </a:endParaRPr>
          </a:p>
        </p:txBody>
      </p:sp>
      <p:sp>
        <p:nvSpPr>
          <p:cNvPr id="11" name="Striped Right Arrow 10">
            <a:extLst>
              <a:ext uri="{FF2B5EF4-FFF2-40B4-BE49-F238E27FC236}">
                <a16:creationId xmlns:a16="http://schemas.microsoft.com/office/drawing/2014/main" id="{A6F1CE64-ECDF-814E-BB65-B5D0A1911609}"/>
              </a:ext>
            </a:extLst>
          </p:cNvPr>
          <p:cNvSpPr/>
          <p:nvPr/>
        </p:nvSpPr>
        <p:spPr>
          <a:xfrm rot="3412395">
            <a:off x="5340922" y="3475018"/>
            <a:ext cx="707011" cy="521999"/>
          </a:xfrm>
          <a:prstGeom prst="stripedRightArrow">
            <a:avLst>
              <a:gd name="adj1" fmla="val 32978"/>
              <a:gd name="adj2" fmla="val 67287"/>
            </a:avLst>
          </a:prstGeom>
          <a:solidFill>
            <a:srgbClr val="1329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rgbClr val="13294B"/>
              </a:solidFill>
            </a:endParaRPr>
          </a:p>
        </p:txBody>
      </p:sp>
      <p:sp>
        <p:nvSpPr>
          <p:cNvPr id="12" name="Striped Right Arrow 11">
            <a:extLst>
              <a:ext uri="{FF2B5EF4-FFF2-40B4-BE49-F238E27FC236}">
                <a16:creationId xmlns:a16="http://schemas.microsoft.com/office/drawing/2014/main" id="{AE55029F-F040-744E-8EF9-FA22CF08AFA1}"/>
              </a:ext>
            </a:extLst>
          </p:cNvPr>
          <p:cNvSpPr/>
          <p:nvPr/>
        </p:nvSpPr>
        <p:spPr>
          <a:xfrm rot="4669012">
            <a:off x="6414805" y="4581570"/>
            <a:ext cx="675001" cy="546753"/>
          </a:xfrm>
          <a:prstGeom prst="stripedRightArrow">
            <a:avLst>
              <a:gd name="adj1" fmla="val 32978"/>
              <a:gd name="adj2" fmla="val 67287"/>
            </a:avLst>
          </a:prstGeom>
          <a:solidFill>
            <a:srgbClr val="1329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rgbClr val="13294B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62AB22C-7E44-6D4F-8D2F-150AEFEB12EB}"/>
              </a:ext>
            </a:extLst>
          </p:cNvPr>
          <p:cNvSpPr/>
          <p:nvPr/>
        </p:nvSpPr>
        <p:spPr>
          <a:xfrm>
            <a:off x="7072809" y="5387811"/>
            <a:ext cx="15092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13294B"/>
                </a:solidFill>
              </a:rPr>
              <a:t>Researcher</a:t>
            </a:r>
            <a:endParaRPr lang="en-US" sz="2000" cap="all" dirty="0">
              <a:solidFill>
                <a:srgbClr val="13294B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F1655A4-92C9-A146-B7DF-99646E08AC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07562" y="5222646"/>
            <a:ext cx="405356" cy="633651"/>
          </a:xfrm>
          <a:prstGeom prst="rect">
            <a:avLst/>
          </a:prstGeom>
          <a:solidFill>
            <a:srgbClr val="13294B"/>
          </a:solidFill>
        </p:spPr>
      </p:pic>
    </p:spTree>
    <p:extLst>
      <p:ext uri="{BB962C8B-B14F-4D97-AF65-F5344CB8AC3E}">
        <p14:creationId xmlns:p14="http://schemas.microsoft.com/office/powerpoint/2010/main" val="4260196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02A248-FFFA-C44F-8BCA-1282A5AA9CE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Stewarding Excellence @ Illinois IT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425B40-EDA1-BA4E-B3A7-77FCD97EF8FD}"/>
              </a:ext>
            </a:extLst>
          </p:cNvPr>
          <p:cNvSpPr/>
          <p:nvPr/>
        </p:nvSpPr>
        <p:spPr>
          <a:xfrm>
            <a:off x="217041" y="1178400"/>
            <a:ext cx="870991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13294B"/>
                </a:solidFill>
                <a:latin typeface="Times New Roman" panose="02020603050405020304" pitchFamily="18" charset="0"/>
              </a:rPr>
              <a:t>“It is </a:t>
            </a:r>
            <a:r>
              <a:rPr lang="en-US" sz="2400" b="1" dirty="0">
                <a:solidFill>
                  <a:srgbClr val="13294B"/>
                </a:solidFill>
                <a:latin typeface="Times New Roman" panose="02020603050405020304" pitchFamily="18" charset="0"/>
              </a:rPr>
              <a:t>unlikely for there to be cost savings realized in the short term </a:t>
            </a:r>
            <a:r>
              <a:rPr lang="en-US" sz="2400" dirty="0">
                <a:solidFill>
                  <a:srgbClr val="1329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the development of any data management or curation services; however, there is high risk associated with the status quo.” </a:t>
            </a:r>
          </a:p>
          <a:p>
            <a:endParaRPr lang="en-US" sz="2400" dirty="0">
              <a:solidFill>
                <a:srgbClr val="1329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1329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 I:  </a:t>
            </a:r>
          </a:p>
          <a:p>
            <a:pPr lvl="1"/>
            <a:r>
              <a:rPr lang="en-US" sz="2400" dirty="0">
                <a:solidFill>
                  <a:srgbClr val="1329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Establish a Working Group to Develop a “Roadmap for Data Stewardship”</a:t>
            </a:r>
            <a:br>
              <a:rPr lang="en-US" sz="2400" dirty="0">
                <a:solidFill>
                  <a:srgbClr val="1329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>
              <a:solidFill>
                <a:srgbClr val="1329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1329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 II:</a:t>
            </a:r>
          </a:p>
          <a:p>
            <a:pPr lvl="1"/>
            <a:r>
              <a:rPr lang="en-US" sz="2400" dirty="0">
                <a:solidFill>
                  <a:srgbClr val="1329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Begin Coordinating Services to Support the Development of Data Management Plans or Data Sharing Plans </a:t>
            </a:r>
          </a:p>
          <a:p>
            <a:endParaRPr lang="en-US" sz="2400" dirty="0">
              <a:solidFill>
                <a:srgbClr val="13294B"/>
              </a:solidFill>
              <a:latin typeface="Times New Roman" panose="02020603050405020304" pitchFamily="18" charset="0"/>
            </a:endParaRPr>
          </a:p>
          <a:p>
            <a:endParaRPr lang="en-US" sz="2400" dirty="0">
              <a:solidFill>
                <a:srgbClr val="13294B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D02006-8774-594E-8791-6CE4AB517A6B}"/>
              </a:ext>
            </a:extLst>
          </p:cNvPr>
          <p:cNvSpPr/>
          <p:nvPr/>
        </p:nvSpPr>
        <p:spPr>
          <a:xfrm>
            <a:off x="0" y="5657267"/>
            <a:ext cx="879211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13294B"/>
                </a:solidFill>
              </a:rPr>
              <a:t>https://</a:t>
            </a:r>
            <a:r>
              <a:rPr lang="en-US" sz="1200" dirty="0" err="1">
                <a:solidFill>
                  <a:srgbClr val="13294B"/>
                </a:solidFill>
              </a:rPr>
              <a:t>web.archive.org</a:t>
            </a:r>
            <a:r>
              <a:rPr lang="en-US" sz="1200" dirty="0">
                <a:solidFill>
                  <a:srgbClr val="13294B"/>
                </a:solidFill>
              </a:rPr>
              <a:t>/web/20151228161659/http://</a:t>
            </a:r>
            <a:r>
              <a:rPr lang="en-US" sz="1200" dirty="0" err="1">
                <a:solidFill>
                  <a:srgbClr val="13294B"/>
                </a:solidFill>
              </a:rPr>
              <a:t>oc.illinois.edu</a:t>
            </a:r>
            <a:r>
              <a:rPr lang="en-US" sz="1200" dirty="0">
                <a:solidFill>
                  <a:srgbClr val="13294B"/>
                </a:solidFill>
              </a:rPr>
              <a:t>/budget/</a:t>
            </a:r>
            <a:r>
              <a:rPr lang="en-US" sz="1200" dirty="0" err="1">
                <a:solidFill>
                  <a:srgbClr val="13294B"/>
                </a:solidFill>
              </a:rPr>
              <a:t>it_project_team_report.pdf</a:t>
            </a:r>
            <a:endParaRPr lang="en-US" sz="1200" dirty="0">
              <a:solidFill>
                <a:srgbClr val="1329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324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02A248-FFFA-C44F-8BCA-1282A5AA9CE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Data Stewardship Committee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2A56EE5-A98D-2F48-9228-510ADF2F342E}"/>
              </a:ext>
            </a:extLst>
          </p:cNvPr>
          <p:cNvSpPr txBox="1"/>
          <p:nvPr/>
        </p:nvSpPr>
        <p:spPr>
          <a:xfrm>
            <a:off x="3580503" y="3189741"/>
            <a:ext cx="22012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Campus IT</a:t>
            </a:r>
          </a:p>
          <a:p>
            <a:pPr algn="ctr"/>
            <a:r>
              <a:rPr lang="en-US" dirty="0"/>
              <a:t>CIO, Senior Officer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C03EBA-8A90-E34C-A49A-F321E69DC58F}"/>
              </a:ext>
            </a:extLst>
          </p:cNvPr>
          <p:cNvSpPr txBox="1"/>
          <p:nvPr/>
        </p:nvSpPr>
        <p:spPr>
          <a:xfrm>
            <a:off x="802561" y="1946694"/>
            <a:ext cx="34355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University Library</a:t>
            </a:r>
          </a:p>
          <a:p>
            <a:pPr algn="ctr"/>
            <a:r>
              <a:rPr lang="en-US" dirty="0"/>
              <a:t>UL, AUL, IT, Engineering, </a:t>
            </a:r>
          </a:p>
          <a:p>
            <a:pPr algn="ctr"/>
            <a:r>
              <a:rPr lang="en-US" dirty="0"/>
              <a:t>and Scholarly Communications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87A367-6CE2-4D43-A319-4FEAA25CD8A8}"/>
              </a:ext>
            </a:extLst>
          </p:cNvPr>
          <p:cNvSpPr txBox="1"/>
          <p:nvPr/>
        </p:nvSpPr>
        <p:spPr>
          <a:xfrm>
            <a:off x="4989406" y="1946694"/>
            <a:ext cx="36231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Office of the Vice Chancellor </a:t>
            </a:r>
          </a:p>
          <a:p>
            <a:pPr algn="ctr"/>
            <a:r>
              <a:rPr lang="en-US" b="1" dirty="0"/>
              <a:t>For Research</a:t>
            </a:r>
          </a:p>
          <a:p>
            <a:pPr algn="ctr"/>
            <a:r>
              <a:rPr lang="en-US" dirty="0"/>
              <a:t>Associate VCR, Chief of Staff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8F1DAA-2D1C-E64C-8FAD-370E321781C9}"/>
              </a:ext>
            </a:extLst>
          </p:cNvPr>
          <p:cNvSpPr txBox="1"/>
          <p:nvPr/>
        </p:nvSpPr>
        <p:spPr>
          <a:xfrm>
            <a:off x="1181100" y="3189741"/>
            <a:ext cx="21707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Supercomputing</a:t>
            </a:r>
          </a:p>
          <a:p>
            <a:pPr algn="ctr"/>
            <a:r>
              <a:rPr lang="en-US" dirty="0"/>
              <a:t>Big Wig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3A1C63-000B-CA47-9FFA-CF7569C93E85}"/>
              </a:ext>
            </a:extLst>
          </p:cNvPr>
          <p:cNvSpPr txBox="1"/>
          <p:nvPr/>
        </p:nvSpPr>
        <p:spPr>
          <a:xfrm>
            <a:off x="6010365" y="3189741"/>
            <a:ext cx="17091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Grad College</a:t>
            </a:r>
          </a:p>
          <a:p>
            <a:pPr algn="ctr"/>
            <a:r>
              <a:rPr lang="en-US" dirty="0"/>
              <a:t>VIP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60D58E-AC2F-6F46-BB84-1F36C991FAF7}"/>
              </a:ext>
            </a:extLst>
          </p:cNvPr>
          <p:cNvSpPr txBox="1"/>
          <p:nvPr/>
        </p:nvSpPr>
        <p:spPr>
          <a:xfrm>
            <a:off x="4145561" y="4235907"/>
            <a:ext cx="1071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iSchool</a:t>
            </a:r>
          </a:p>
          <a:p>
            <a:pPr algn="ctr"/>
            <a:r>
              <a:rPr lang="en-US" dirty="0"/>
              <a:t>Dean</a:t>
            </a:r>
          </a:p>
        </p:txBody>
      </p:sp>
    </p:spTree>
    <p:extLst>
      <p:ext uri="{BB962C8B-B14F-4D97-AF65-F5344CB8AC3E}">
        <p14:creationId xmlns:p14="http://schemas.microsoft.com/office/powerpoint/2010/main" val="1029471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hape&#10;&#10;Description automatically generated with low confidence">
            <a:extLst>
              <a:ext uri="{FF2B5EF4-FFF2-40B4-BE49-F238E27FC236}">
                <a16:creationId xmlns:a16="http://schemas.microsoft.com/office/drawing/2014/main" id="{BA35F115-39BB-6748-94FC-4AAF1CC8886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93" t="20484" r="14572" b="15947"/>
          <a:stretch/>
        </p:blipFill>
        <p:spPr>
          <a:xfrm>
            <a:off x="380142" y="848477"/>
            <a:ext cx="8507003" cy="5254372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808CFF31-A0B2-6942-935A-48D11E760D72}"/>
              </a:ext>
            </a:extLst>
          </p:cNvPr>
          <p:cNvSpPr txBox="1"/>
          <p:nvPr/>
        </p:nvSpPr>
        <p:spPr>
          <a:xfrm>
            <a:off x="3580503" y="3189741"/>
            <a:ext cx="22012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Campus IT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CIO, Senior Officer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9622074-583B-9A4F-86EA-87D7D2CF9879}"/>
              </a:ext>
            </a:extLst>
          </p:cNvPr>
          <p:cNvSpPr txBox="1"/>
          <p:nvPr/>
        </p:nvSpPr>
        <p:spPr>
          <a:xfrm>
            <a:off x="802561" y="1946694"/>
            <a:ext cx="34355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University Library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UL, AUL, IT, Engineering, 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and Scholarly Communications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F9E251E-19D3-0A44-BC72-7686D7B2EEFE}"/>
              </a:ext>
            </a:extLst>
          </p:cNvPr>
          <p:cNvSpPr txBox="1"/>
          <p:nvPr/>
        </p:nvSpPr>
        <p:spPr>
          <a:xfrm>
            <a:off x="4989406" y="1946694"/>
            <a:ext cx="36231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Office of the Vice Chancellor 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For Research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Associate VCR, Chief of Staff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D1DEED3-9062-2241-B127-4A5ED047CE1F}"/>
              </a:ext>
            </a:extLst>
          </p:cNvPr>
          <p:cNvSpPr txBox="1"/>
          <p:nvPr/>
        </p:nvSpPr>
        <p:spPr>
          <a:xfrm>
            <a:off x="1181100" y="3189741"/>
            <a:ext cx="21707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Supercomputing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Big Wig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8740015-5DEF-404A-8C6A-CE1A93DEDB43}"/>
              </a:ext>
            </a:extLst>
          </p:cNvPr>
          <p:cNvSpPr txBox="1"/>
          <p:nvPr/>
        </p:nvSpPr>
        <p:spPr>
          <a:xfrm>
            <a:off x="6010365" y="3189741"/>
            <a:ext cx="17091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Grad College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VIP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DD3D48B-FEF0-DA41-92C6-9FA442CF78A1}"/>
              </a:ext>
            </a:extLst>
          </p:cNvPr>
          <p:cNvSpPr txBox="1"/>
          <p:nvPr/>
        </p:nvSpPr>
        <p:spPr>
          <a:xfrm>
            <a:off x="4145561" y="4235907"/>
            <a:ext cx="1071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iSchool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Dean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B605E339-DF78-FE41-9419-7B70A15BA404}"/>
              </a:ext>
            </a:extLst>
          </p:cNvPr>
          <p:cNvSpPr txBox="1">
            <a:spLocks/>
          </p:cNvSpPr>
          <p:nvPr/>
        </p:nvSpPr>
        <p:spPr>
          <a:xfrm>
            <a:off x="204788" y="169866"/>
            <a:ext cx="7891463" cy="6683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 baseline="0">
                <a:solidFill>
                  <a:srgbClr val="E84A27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/>
              <a:t>Data Stewardship Committee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86029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S_template_white" id="{395F81C3-A559-4764-8085-292908950B17}" vid="{54BC52EC-E99B-47E1-9879-7A6E3B8520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835</TotalTime>
  <Words>1044</Words>
  <Application>Microsoft Macintosh PowerPoint</Application>
  <PresentationFormat>On-screen Show (4:3)</PresentationFormat>
  <Paragraphs>247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Calibri</vt:lpstr>
      <vt:lpstr>Calibri Light</vt:lpstr>
      <vt:lpstr>Georgia</vt:lpstr>
      <vt:lpstr>MARKER FELT THIN</vt:lpstr>
      <vt:lpstr>Times</vt:lpstr>
      <vt:lpstr>Times New Roman</vt:lpstr>
      <vt:lpstr>Office Theme</vt:lpstr>
      <vt:lpstr>OCLC WIP:  Library-Research Office Collaborations  at Arizona &amp; Illinois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of Efforts to Increase  Research Data Sharing</dc:title>
  <dc:creator>Heidi J Imker</dc:creator>
  <cp:lastModifiedBy>Imker, Heidi J</cp:lastModifiedBy>
  <cp:revision>89</cp:revision>
  <dcterms:created xsi:type="dcterms:W3CDTF">2019-11-25T20:35:30Z</dcterms:created>
  <dcterms:modified xsi:type="dcterms:W3CDTF">2021-02-03T20:34:20Z</dcterms:modified>
</cp:coreProperties>
</file>