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notesSlides/notesSlide27.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38" r:id="rId2"/>
    <p:sldMasterId id="2147483763" r:id="rId3"/>
    <p:sldMasterId id="2147483769" r:id="rId4"/>
    <p:sldMasterId id="2147483775" r:id="rId5"/>
    <p:sldMasterId id="2147483662" r:id="rId6"/>
    <p:sldMasterId id="2147483746" r:id="rId7"/>
  </p:sldMasterIdLst>
  <p:notesMasterIdLst>
    <p:notesMasterId r:id="rId45"/>
  </p:notesMasterIdLst>
  <p:handoutMasterIdLst>
    <p:handoutMasterId r:id="rId46"/>
  </p:handoutMasterIdLst>
  <p:sldIdLst>
    <p:sldId id="256" r:id="rId8"/>
    <p:sldId id="288" r:id="rId9"/>
    <p:sldId id="289" r:id="rId10"/>
    <p:sldId id="284" r:id="rId11"/>
    <p:sldId id="290" r:id="rId12"/>
    <p:sldId id="276" r:id="rId13"/>
    <p:sldId id="277" r:id="rId14"/>
    <p:sldId id="278" r:id="rId15"/>
    <p:sldId id="279" r:id="rId16"/>
    <p:sldId id="291" r:id="rId17"/>
    <p:sldId id="260" r:id="rId18"/>
    <p:sldId id="261" r:id="rId19"/>
    <p:sldId id="262" r:id="rId20"/>
    <p:sldId id="263" r:id="rId21"/>
    <p:sldId id="264" r:id="rId22"/>
    <p:sldId id="265" r:id="rId23"/>
    <p:sldId id="266" r:id="rId24"/>
    <p:sldId id="267" r:id="rId25"/>
    <p:sldId id="300" r:id="rId26"/>
    <p:sldId id="268" r:id="rId27"/>
    <p:sldId id="285" r:id="rId28"/>
    <p:sldId id="292" r:id="rId29"/>
    <p:sldId id="281" r:id="rId30"/>
    <p:sldId id="282" r:id="rId31"/>
    <p:sldId id="280" r:id="rId32"/>
    <p:sldId id="296" r:id="rId33"/>
    <p:sldId id="286" r:id="rId34"/>
    <p:sldId id="287" r:id="rId35"/>
    <p:sldId id="301" r:id="rId36"/>
    <p:sldId id="295" r:id="rId37"/>
    <p:sldId id="298" r:id="rId38"/>
    <p:sldId id="299" r:id="rId39"/>
    <p:sldId id="297" r:id="rId40"/>
    <p:sldId id="269" r:id="rId41"/>
    <p:sldId id="283" r:id="rId42"/>
    <p:sldId id="293" r:id="rId43"/>
    <p:sldId id="294" r:id="rId44"/>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178B5"/>
    <a:srgbClr val="455560"/>
    <a:srgbClr val="C4161C"/>
    <a:srgbClr val="144363"/>
    <a:srgbClr val="164D72"/>
    <a:srgbClr val="18547D"/>
    <a:srgbClr val="0E2B3F"/>
    <a:srgbClr val="112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80247" autoAdjust="0"/>
  </p:normalViewPr>
  <p:slideViewPr>
    <p:cSldViewPr snapToGrid="0" snapToObjects="1">
      <p:cViewPr varScale="1">
        <p:scale>
          <a:sx n="79" d="100"/>
          <a:sy n="79" d="100"/>
        </p:scale>
        <p:origin x="155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4" d="100"/>
          <a:sy n="74" d="100"/>
        </p:scale>
        <p:origin x="237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Lending</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530890</c:v>
                </c:pt>
                <c:pt idx="1">
                  <c:v>540891</c:v>
                </c:pt>
                <c:pt idx="2">
                  <c:v>517430</c:v>
                </c:pt>
                <c:pt idx="3">
                  <c:v>560370</c:v>
                </c:pt>
              </c:numCache>
            </c:numRef>
          </c:val>
        </c:ser>
        <c:ser>
          <c:idx val="1"/>
          <c:order val="1"/>
          <c:tx>
            <c:strRef>
              <c:f>Sheet1!$C$1</c:f>
              <c:strCache>
                <c:ptCount val="1"/>
                <c:pt idx="0">
                  <c:v>Borrowing</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429163</c:v>
                </c:pt>
                <c:pt idx="1">
                  <c:v>460828</c:v>
                </c:pt>
                <c:pt idx="2">
                  <c:v>446839</c:v>
                </c:pt>
                <c:pt idx="3">
                  <c:v>514206</c:v>
                </c:pt>
              </c:numCache>
            </c:numRef>
          </c:val>
        </c:ser>
        <c:dLbls>
          <c:showLegendKey val="0"/>
          <c:showVal val="0"/>
          <c:showCatName val="0"/>
          <c:showSerName val="0"/>
          <c:showPercent val="0"/>
          <c:showBubbleSize val="0"/>
        </c:dLbls>
        <c:gapWidth val="150"/>
        <c:overlap val="100"/>
        <c:axId val="233524056"/>
        <c:axId val="233523664"/>
      </c:barChart>
      <c:catAx>
        <c:axId val="233524056"/>
        <c:scaling>
          <c:orientation val="minMax"/>
        </c:scaling>
        <c:delete val="0"/>
        <c:axPos val="b"/>
        <c:numFmt formatCode="General" sourceLinked="1"/>
        <c:majorTickMark val="out"/>
        <c:minorTickMark val="none"/>
        <c:tickLblPos val="nextTo"/>
        <c:crossAx val="233523664"/>
        <c:crosses val="autoZero"/>
        <c:auto val="1"/>
        <c:lblAlgn val="ctr"/>
        <c:lblOffset val="100"/>
        <c:noMultiLvlLbl val="0"/>
      </c:catAx>
      <c:valAx>
        <c:axId val="233523664"/>
        <c:scaling>
          <c:orientation val="minMax"/>
        </c:scaling>
        <c:delete val="0"/>
        <c:axPos val="l"/>
        <c:majorGridlines/>
        <c:numFmt formatCode="#,##0" sourceLinked="1"/>
        <c:majorTickMark val="out"/>
        <c:minorTickMark val="none"/>
        <c:tickLblPos val="nextTo"/>
        <c:crossAx val="2335240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BD</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290151</c:v>
                </c:pt>
                <c:pt idx="1">
                  <c:v>328392</c:v>
                </c:pt>
                <c:pt idx="2">
                  <c:v>392112</c:v>
                </c:pt>
                <c:pt idx="3">
                  <c:v>439114</c:v>
                </c:pt>
              </c:numCache>
            </c:numRef>
          </c:val>
        </c:ser>
        <c:ser>
          <c:idx val="1"/>
          <c:order val="1"/>
          <c:tx>
            <c:strRef>
              <c:f>Sheet1!$C$1</c:f>
              <c:strCache>
                <c:ptCount val="1"/>
                <c:pt idx="0">
                  <c:v>OCLC</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411463</c:v>
                </c:pt>
                <c:pt idx="1">
                  <c:v>409885</c:v>
                </c:pt>
                <c:pt idx="2">
                  <c:v>421419</c:v>
                </c:pt>
                <c:pt idx="3">
                  <c:v>407311</c:v>
                </c:pt>
              </c:numCache>
            </c:numRef>
          </c:val>
        </c:ser>
        <c:ser>
          <c:idx val="2"/>
          <c:order val="2"/>
          <c:tx>
            <c:strRef>
              <c:f>Sheet1!$D$1</c:f>
              <c:strCache>
                <c:ptCount val="1"/>
                <c:pt idx="0">
                  <c:v>RAPID</c:v>
                </c:pt>
              </c:strCache>
            </c:strRef>
          </c:tx>
          <c:invertIfNegative val="0"/>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105508</c:v>
                </c:pt>
                <c:pt idx="1">
                  <c:v>130997</c:v>
                </c:pt>
                <c:pt idx="2">
                  <c:v>125177</c:v>
                </c:pt>
                <c:pt idx="3">
                  <c:v>116751</c:v>
                </c:pt>
              </c:numCache>
            </c:numRef>
          </c:val>
        </c:ser>
        <c:dLbls>
          <c:showLegendKey val="0"/>
          <c:showVal val="0"/>
          <c:showCatName val="0"/>
          <c:showSerName val="0"/>
          <c:showPercent val="0"/>
          <c:showBubbleSize val="0"/>
        </c:dLbls>
        <c:gapWidth val="150"/>
        <c:axId val="235282736"/>
        <c:axId val="235282344"/>
      </c:barChart>
      <c:catAx>
        <c:axId val="235282736"/>
        <c:scaling>
          <c:orientation val="minMax"/>
        </c:scaling>
        <c:delete val="0"/>
        <c:axPos val="b"/>
        <c:numFmt formatCode="General" sourceLinked="1"/>
        <c:majorTickMark val="out"/>
        <c:minorTickMark val="none"/>
        <c:tickLblPos val="nextTo"/>
        <c:crossAx val="235282344"/>
        <c:crosses val="autoZero"/>
        <c:auto val="1"/>
        <c:lblAlgn val="ctr"/>
        <c:lblOffset val="100"/>
        <c:noMultiLvlLbl val="0"/>
      </c:catAx>
      <c:valAx>
        <c:axId val="235282344"/>
        <c:scaling>
          <c:orientation val="minMax"/>
        </c:scaling>
        <c:delete val="0"/>
        <c:axPos val="l"/>
        <c:majorGridlines/>
        <c:numFmt formatCode="#,##0" sourceLinked="1"/>
        <c:majorTickMark val="out"/>
        <c:minorTickMark val="none"/>
        <c:tickLblPos val="nextTo"/>
        <c:crossAx val="2352827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BD</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290151</c:v>
                </c:pt>
                <c:pt idx="1">
                  <c:v>328392</c:v>
                </c:pt>
                <c:pt idx="2">
                  <c:v>392112</c:v>
                </c:pt>
                <c:pt idx="3">
                  <c:v>439114</c:v>
                </c:pt>
              </c:numCache>
            </c:numRef>
          </c:val>
        </c:ser>
        <c:ser>
          <c:idx val="1"/>
          <c:order val="1"/>
          <c:tx>
            <c:strRef>
              <c:f>Sheet1!$C$1</c:f>
              <c:strCache>
                <c:ptCount val="1"/>
                <c:pt idx="0">
                  <c:v>C2C</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337834</c:v>
                </c:pt>
                <c:pt idx="1">
                  <c:v>372827</c:v>
                </c:pt>
                <c:pt idx="2">
                  <c:v>437866</c:v>
                </c:pt>
                <c:pt idx="3">
                  <c:v>505465</c:v>
                </c:pt>
              </c:numCache>
            </c:numRef>
          </c:val>
        </c:ser>
        <c:ser>
          <c:idx val="2"/>
          <c:order val="2"/>
          <c:tx>
            <c:strRef>
              <c:f>Sheet1!$D$1</c:f>
              <c:strCache>
                <c:ptCount val="1"/>
                <c:pt idx="0">
                  <c:v>OCLC</c:v>
                </c:pt>
              </c:strCache>
            </c:strRef>
          </c:tx>
          <c:invertIfNegative val="0"/>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411463</c:v>
                </c:pt>
                <c:pt idx="1">
                  <c:v>409885</c:v>
                </c:pt>
                <c:pt idx="2">
                  <c:v>421419</c:v>
                </c:pt>
                <c:pt idx="3">
                  <c:v>407311</c:v>
                </c:pt>
              </c:numCache>
            </c:numRef>
          </c:val>
        </c:ser>
        <c:ser>
          <c:idx val="3"/>
          <c:order val="3"/>
          <c:tx>
            <c:strRef>
              <c:f>Sheet1!$E$1</c:f>
              <c:strCache>
                <c:ptCount val="1"/>
                <c:pt idx="0">
                  <c:v>RAPID</c:v>
                </c:pt>
              </c:strCache>
            </c:strRef>
          </c:tx>
          <c:invertIfNegative val="0"/>
          <c:cat>
            <c:numRef>
              <c:f>Sheet1!$A$2:$A$5</c:f>
              <c:numCache>
                <c:formatCode>General</c:formatCode>
                <c:ptCount val="4"/>
                <c:pt idx="0">
                  <c:v>2010</c:v>
                </c:pt>
                <c:pt idx="1">
                  <c:v>2011</c:v>
                </c:pt>
                <c:pt idx="2">
                  <c:v>2012</c:v>
                </c:pt>
                <c:pt idx="3">
                  <c:v>2013</c:v>
                </c:pt>
              </c:numCache>
            </c:numRef>
          </c:cat>
          <c:val>
            <c:numRef>
              <c:f>Sheet1!$E$2:$E$5</c:f>
              <c:numCache>
                <c:formatCode>General</c:formatCode>
                <c:ptCount val="4"/>
                <c:pt idx="0">
                  <c:v>105508</c:v>
                </c:pt>
                <c:pt idx="1">
                  <c:v>130997</c:v>
                </c:pt>
                <c:pt idx="2">
                  <c:v>125177</c:v>
                </c:pt>
                <c:pt idx="3">
                  <c:v>116751</c:v>
                </c:pt>
              </c:numCache>
            </c:numRef>
          </c:val>
        </c:ser>
        <c:dLbls>
          <c:showLegendKey val="0"/>
          <c:showVal val="0"/>
          <c:showCatName val="0"/>
          <c:showSerName val="0"/>
          <c:showPercent val="0"/>
          <c:showBubbleSize val="0"/>
        </c:dLbls>
        <c:gapWidth val="150"/>
        <c:axId val="235283128"/>
        <c:axId val="235281952"/>
      </c:barChart>
      <c:catAx>
        <c:axId val="235283128"/>
        <c:scaling>
          <c:orientation val="minMax"/>
        </c:scaling>
        <c:delete val="0"/>
        <c:axPos val="b"/>
        <c:numFmt formatCode="General" sourceLinked="1"/>
        <c:majorTickMark val="out"/>
        <c:minorTickMark val="none"/>
        <c:tickLblPos val="nextTo"/>
        <c:crossAx val="235281952"/>
        <c:crosses val="autoZero"/>
        <c:auto val="1"/>
        <c:lblAlgn val="ctr"/>
        <c:lblOffset val="100"/>
        <c:noMultiLvlLbl val="0"/>
      </c:catAx>
      <c:valAx>
        <c:axId val="235281952"/>
        <c:scaling>
          <c:orientation val="minMax"/>
        </c:scaling>
        <c:delete val="0"/>
        <c:axPos val="l"/>
        <c:majorGridlines/>
        <c:numFmt formatCode="General" sourceLinked="1"/>
        <c:majorTickMark val="out"/>
        <c:minorTickMark val="none"/>
        <c:tickLblPos val="nextTo"/>
        <c:crossAx val="2352831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Overall</a:t>
            </a:r>
            <a:r>
              <a:rPr lang="en-US" baseline="0" dirty="0" smtClean="0"/>
              <a:t> ILL Activity – Filled Requests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Founders</c:v>
                </c:pt>
              </c:strCache>
            </c:strRef>
          </c:tx>
          <c:spPr>
            <a:ln w="28575" cap="rnd">
              <a:solidFill>
                <a:schemeClr val="accent1"/>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345055</c:v>
                </c:pt>
                <c:pt idx="1">
                  <c:v>369398</c:v>
                </c:pt>
                <c:pt idx="2">
                  <c:v>382626</c:v>
                </c:pt>
                <c:pt idx="3" formatCode="General">
                  <c:v>380085</c:v>
                </c:pt>
              </c:numCache>
            </c:numRef>
          </c:val>
          <c:smooth val="0"/>
        </c:ser>
        <c:ser>
          <c:idx val="1"/>
          <c:order val="1"/>
          <c:tx>
            <c:strRef>
              <c:f>Sheet1!$C$1</c:f>
              <c:strCache>
                <c:ptCount val="1"/>
                <c:pt idx="0">
                  <c:v>J2002</c:v>
                </c:pt>
              </c:strCache>
            </c:strRef>
          </c:tx>
          <c:spPr>
            <a:ln w="28575" cap="rnd">
              <a:solidFill>
                <a:schemeClr val="accent2"/>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Newbies</c:v>
                </c:pt>
              </c:strCache>
            </c:strRef>
          </c:tx>
          <c:spPr>
            <a:ln w="28575" cap="rnd">
              <a:solidFill>
                <a:schemeClr val="accent3"/>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smooth val="0"/>
        <c:axId val="172343360"/>
        <c:axId val="172344928"/>
      </c:lineChart>
      <c:catAx>
        <c:axId val="17234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344928"/>
        <c:crosses val="autoZero"/>
        <c:auto val="1"/>
        <c:lblAlgn val="ctr"/>
        <c:lblOffset val="100"/>
        <c:noMultiLvlLbl val="0"/>
      </c:catAx>
      <c:valAx>
        <c:axId val="17234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34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Overall</a:t>
            </a:r>
            <a:r>
              <a:rPr lang="en-US" baseline="0" dirty="0" smtClean="0"/>
              <a:t> ILL Activity – Filled Requests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Founders</c:v>
                </c:pt>
              </c:strCache>
            </c:strRef>
          </c:tx>
          <c:spPr>
            <a:ln w="28575" cap="rnd">
              <a:solidFill>
                <a:schemeClr val="accent1"/>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345055</c:v>
                </c:pt>
                <c:pt idx="1">
                  <c:v>369398</c:v>
                </c:pt>
                <c:pt idx="2">
                  <c:v>382626</c:v>
                </c:pt>
                <c:pt idx="3" formatCode="General">
                  <c:v>380085</c:v>
                </c:pt>
              </c:numCache>
            </c:numRef>
          </c:val>
          <c:smooth val="0"/>
        </c:ser>
        <c:ser>
          <c:idx val="1"/>
          <c:order val="1"/>
          <c:tx>
            <c:strRef>
              <c:f>Sheet1!$C$1</c:f>
              <c:strCache>
                <c:ptCount val="1"/>
                <c:pt idx="0">
                  <c:v>J2002</c:v>
                </c:pt>
              </c:strCache>
            </c:strRef>
          </c:tx>
          <c:spPr>
            <a:ln w="28575" cap="rnd">
              <a:solidFill>
                <a:schemeClr val="accent2"/>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328269</c:v>
                </c:pt>
                <c:pt idx="1">
                  <c:v>360111</c:v>
                </c:pt>
                <c:pt idx="2">
                  <c:v>366112</c:v>
                </c:pt>
                <c:pt idx="3">
                  <c:v>362002</c:v>
                </c:pt>
              </c:numCache>
            </c:numRef>
          </c:val>
          <c:smooth val="0"/>
        </c:ser>
        <c:ser>
          <c:idx val="2"/>
          <c:order val="2"/>
          <c:tx>
            <c:strRef>
              <c:f>Sheet1!$D$1</c:f>
              <c:strCache>
                <c:ptCount val="1"/>
                <c:pt idx="0">
                  <c:v>Newbies</c:v>
                </c:pt>
              </c:strCache>
            </c:strRef>
          </c:tx>
          <c:spPr>
            <a:ln w="28575" cap="rnd">
              <a:solidFill>
                <a:schemeClr val="accent3"/>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smooth val="0"/>
        <c:axId val="172345320"/>
        <c:axId val="234703560"/>
      </c:lineChart>
      <c:catAx>
        <c:axId val="172345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703560"/>
        <c:crosses val="autoZero"/>
        <c:auto val="1"/>
        <c:lblAlgn val="ctr"/>
        <c:lblOffset val="100"/>
        <c:noMultiLvlLbl val="0"/>
      </c:catAx>
      <c:valAx>
        <c:axId val="234703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345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Overall</a:t>
            </a:r>
            <a:r>
              <a:rPr lang="en-US" baseline="0" dirty="0" smtClean="0"/>
              <a:t> ILL Activity </a:t>
            </a:r>
            <a:r>
              <a:rPr lang="en-US" sz="1862" b="0" i="0" u="none" strike="noStrike" baseline="0" dirty="0" smtClean="0">
                <a:effectLst/>
              </a:rPr>
              <a:t>–</a:t>
            </a:r>
            <a:r>
              <a:rPr lang="en-US" baseline="0" dirty="0" smtClean="0"/>
              <a:t> Filled Requests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Founders</c:v>
                </c:pt>
              </c:strCache>
            </c:strRef>
          </c:tx>
          <c:spPr>
            <a:ln w="28575" cap="rnd">
              <a:solidFill>
                <a:schemeClr val="accent1"/>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345055</c:v>
                </c:pt>
                <c:pt idx="1">
                  <c:v>369398</c:v>
                </c:pt>
                <c:pt idx="2">
                  <c:v>382626</c:v>
                </c:pt>
                <c:pt idx="3" formatCode="General">
                  <c:v>380085</c:v>
                </c:pt>
              </c:numCache>
            </c:numRef>
          </c:val>
          <c:smooth val="0"/>
        </c:ser>
        <c:ser>
          <c:idx val="1"/>
          <c:order val="1"/>
          <c:tx>
            <c:strRef>
              <c:f>Sheet1!$C$1</c:f>
              <c:strCache>
                <c:ptCount val="1"/>
                <c:pt idx="0">
                  <c:v>J2002</c:v>
                </c:pt>
              </c:strCache>
            </c:strRef>
          </c:tx>
          <c:spPr>
            <a:ln w="28575" cap="rnd">
              <a:solidFill>
                <a:schemeClr val="accent2"/>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328269</c:v>
                </c:pt>
                <c:pt idx="1">
                  <c:v>360111</c:v>
                </c:pt>
                <c:pt idx="2">
                  <c:v>366112</c:v>
                </c:pt>
                <c:pt idx="3">
                  <c:v>362002</c:v>
                </c:pt>
              </c:numCache>
            </c:numRef>
          </c:val>
          <c:smooth val="0"/>
        </c:ser>
        <c:ser>
          <c:idx val="2"/>
          <c:order val="2"/>
          <c:tx>
            <c:strRef>
              <c:f>Sheet1!$D$1</c:f>
              <c:strCache>
                <c:ptCount val="1"/>
                <c:pt idx="0">
                  <c:v>Newbies</c:v>
                </c:pt>
              </c:strCache>
            </c:strRef>
          </c:tx>
          <c:spPr>
            <a:ln w="28575" cap="rnd">
              <a:solidFill>
                <a:schemeClr val="accent3"/>
              </a:solidFill>
              <a:round/>
            </a:ln>
            <a:effectLst/>
          </c:spPr>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218000</c:v>
                </c:pt>
                <c:pt idx="1">
                  <c:v>220255</c:v>
                </c:pt>
                <c:pt idx="2">
                  <c:v>267087</c:v>
                </c:pt>
                <c:pt idx="3">
                  <c:v>316139</c:v>
                </c:pt>
              </c:numCache>
            </c:numRef>
          </c:val>
          <c:smooth val="0"/>
        </c:ser>
        <c:dLbls>
          <c:showLegendKey val="0"/>
          <c:showVal val="0"/>
          <c:showCatName val="0"/>
          <c:showSerName val="0"/>
          <c:showPercent val="0"/>
          <c:showBubbleSize val="0"/>
        </c:dLbls>
        <c:smooth val="0"/>
        <c:axId val="234702776"/>
        <c:axId val="234702384"/>
      </c:lineChart>
      <c:catAx>
        <c:axId val="234702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702384"/>
        <c:crosses val="autoZero"/>
        <c:auto val="1"/>
        <c:lblAlgn val="ctr"/>
        <c:lblOffset val="100"/>
        <c:noMultiLvlLbl val="0"/>
      </c:catAx>
      <c:valAx>
        <c:axId val="234702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702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ARL </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960053</c:v>
                </c:pt>
                <c:pt idx="1">
                  <c:v>1001719</c:v>
                </c:pt>
                <c:pt idx="2">
                  <c:v>964269</c:v>
                </c:pt>
                <c:pt idx="3">
                  <c:v>1074576</c:v>
                </c:pt>
              </c:numCache>
            </c:numRef>
          </c:val>
        </c:ser>
        <c:ser>
          <c:idx val="1"/>
          <c:order val="1"/>
          <c:tx>
            <c:strRef>
              <c:f>Sheet1!$C$1</c:f>
              <c:strCache>
                <c:ptCount val="1"/>
                <c:pt idx="0">
                  <c:v>Our study</c:v>
                </c:pt>
              </c:strCache>
            </c:strRef>
          </c:tx>
          <c:spPr>
            <a:solidFill>
              <a:srgbClr val="FFC000"/>
            </a:solidFill>
          </c:spPr>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891324</c:v>
                </c:pt>
                <c:pt idx="1">
                  <c:v>951615</c:v>
                </c:pt>
                <c:pt idx="2">
                  <c:v>1015825</c:v>
                </c:pt>
                <c:pt idx="3">
                  <c:v>1058226</c:v>
                </c:pt>
              </c:numCache>
            </c:numRef>
          </c:val>
        </c:ser>
        <c:dLbls>
          <c:showLegendKey val="0"/>
          <c:showVal val="0"/>
          <c:showCatName val="0"/>
          <c:showSerName val="0"/>
          <c:showPercent val="0"/>
          <c:showBubbleSize val="0"/>
        </c:dLbls>
        <c:gapWidth val="150"/>
        <c:axId val="236390912"/>
        <c:axId val="236391304"/>
      </c:barChart>
      <c:catAx>
        <c:axId val="236390912"/>
        <c:scaling>
          <c:orientation val="minMax"/>
        </c:scaling>
        <c:delete val="0"/>
        <c:axPos val="b"/>
        <c:numFmt formatCode="General" sourceLinked="1"/>
        <c:majorTickMark val="out"/>
        <c:minorTickMark val="none"/>
        <c:tickLblPos val="nextTo"/>
        <c:crossAx val="236391304"/>
        <c:crosses val="autoZero"/>
        <c:auto val="1"/>
        <c:lblAlgn val="ctr"/>
        <c:lblOffset val="100"/>
        <c:noMultiLvlLbl val="0"/>
      </c:catAx>
      <c:valAx>
        <c:axId val="236391304"/>
        <c:scaling>
          <c:orientation val="minMax"/>
        </c:scaling>
        <c:delete val="0"/>
        <c:axPos val="l"/>
        <c:majorGridlines/>
        <c:numFmt formatCode="#,##0" sourceLinked="1"/>
        <c:majorTickMark val="out"/>
        <c:minorTickMark val="none"/>
        <c:tickLblPos val="nextTo"/>
        <c:crossAx val="2363909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 ARL Lend</c:v>
                </c:pt>
              </c:strCache>
            </c:strRef>
          </c:tx>
          <c:spPr>
            <a:ln w="28575" cap="rnd">
              <a:noFill/>
              <a:round/>
            </a:ln>
            <a:effectLst/>
          </c:spPr>
          <c:marker>
            <c:symbol val="circle"/>
            <c:size val="5"/>
            <c:spPr>
              <a:solidFill>
                <a:schemeClr val="accent6"/>
              </a:solidFill>
              <a:ln w="9525">
                <a:solidFill>
                  <a:schemeClr val="accent6"/>
                </a:solidFill>
              </a:ln>
              <a:effectLst/>
            </c:spPr>
          </c:marker>
          <c:xVal>
            <c:numRef>
              <c:f>Sheet1!$A$2:$A$12</c:f>
              <c:numCache>
                <c:formatCode>General</c:formatCode>
                <c:ptCount val="11"/>
                <c:pt idx="0">
                  <c:v>99.6</c:v>
                </c:pt>
                <c:pt idx="1">
                  <c:v>125</c:v>
                </c:pt>
                <c:pt idx="2">
                  <c:v>89.8</c:v>
                </c:pt>
                <c:pt idx="3">
                  <c:v>94.3</c:v>
                </c:pt>
                <c:pt idx="4">
                  <c:v>119</c:v>
                </c:pt>
                <c:pt idx="5">
                  <c:v>108.2</c:v>
                </c:pt>
                <c:pt idx="6">
                  <c:v>53</c:v>
                </c:pt>
                <c:pt idx="7">
                  <c:v>102.8</c:v>
                </c:pt>
                <c:pt idx="8">
                  <c:v>94.8</c:v>
                </c:pt>
                <c:pt idx="9">
                  <c:v>93.3</c:v>
                </c:pt>
                <c:pt idx="10">
                  <c:v>117.3</c:v>
                </c:pt>
              </c:numCache>
            </c:numRef>
          </c:xVal>
          <c:yVal>
            <c:numRef>
              <c:f>Sheet1!$B$2:$B$12</c:f>
              <c:numCache>
                <c:formatCode>General</c:formatCode>
                <c:ptCount val="11"/>
                <c:pt idx="0">
                  <c:v>99.2</c:v>
                </c:pt>
                <c:pt idx="1">
                  <c:v>109.3</c:v>
                </c:pt>
                <c:pt idx="2">
                  <c:v>80.099999999999994</c:v>
                </c:pt>
                <c:pt idx="3">
                  <c:v>100.1</c:v>
                </c:pt>
                <c:pt idx="4">
                  <c:v>118.9</c:v>
                </c:pt>
                <c:pt idx="5">
                  <c:v>114</c:v>
                </c:pt>
                <c:pt idx="6">
                  <c:v>42.9</c:v>
                </c:pt>
                <c:pt idx="7">
                  <c:v>102.1</c:v>
                </c:pt>
                <c:pt idx="8">
                  <c:v>94.2</c:v>
                </c:pt>
                <c:pt idx="9">
                  <c:v>90</c:v>
                </c:pt>
                <c:pt idx="10">
                  <c:v>125.3</c:v>
                </c:pt>
              </c:numCache>
            </c:numRef>
          </c:yVal>
          <c:smooth val="0"/>
        </c:ser>
        <c:dLbls>
          <c:showLegendKey val="0"/>
          <c:showVal val="0"/>
          <c:showCatName val="0"/>
          <c:showSerName val="0"/>
          <c:showPercent val="0"/>
          <c:showBubbleSize val="0"/>
        </c:dLbls>
        <c:axId val="236392088"/>
        <c:axId val="236392480"/>
      </c:scatterChart>
      <c:valAx>
        <c:axId val="2363920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 ARL</a:t>
                </a:r>
                <a:r>
                  <a:rPr lang="en-US" b="1" baseline="0" dirty="0" smtClean="0"/>
                  <a:t> </a:t>
                </a:r>
                <a:r>
                  <a:rPr lang="en-US" b="1" baseline="0" dirty="0" err="1" smtClean="0"/>
                  <a:t>Borr</a:t>
                </a:r>
                <a:endParaRPr lang="en-US"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392480"/>
        <c:crosses val="autoZero"/>
        <c:crossBetween val="midCat"/>
      </c:valAx>
      <c:valAx>
        <c:axId val="2363924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smtClean="0"/>
                  <a:t>% ARL Lend</a:t>
                </a:r>
                <a:endParaRPr lang="en-US" b="1"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3920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
            </a:r>
            <a:r>
              <a:rPr lang="en-US" baseline="0" dirty="0" smtClean="0"/>
              <a:t> ARL reported to us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Newbies</c:v>
                </c:pt>
              </c:strCache>
            </c:strRef>
          </c:tx>
          <c:spPr>
            <a:solidFill>
              <a:schemeClr val="accent1"/>
            </a:solidFill>
            <a:ln>
              <a:noFill/>
            </a:ln>
            <a:effectLst/>
          </c:spPr>
          <c:invertIfNegative val="0"/>
          <c:cat>
            <c:numRef>
              <c:f>Sheet1!$A$2:$A$5</c:f>
              <c:numCache>
                <c:formatCode>General</c:formatCode>
                <c:ptCount val="4"/>
                <c:pt idx="0">
                  <c:v>2013</c:v>
                </c:pt>
                <c:pt idx="1">
                  <c:v>2012</c:v>
                </c:pt>
                <c:pt idx="2">
                  <c:v>2011</c:v>
                </c:pt>
                <c:pt idx="3">
                  <c:v>2010</c:v>
                </c:pt>
              </c:numCache>
            </c:numRef>
          </c:cat>
          <c:val>
            <c:numRef>
              <c:f>Sheet1!$B$2:$B$5</c:f>
              <c:numCache>
                <c:formatCode>General</c:formatCode>
                <c:ptCount val="4"/>
                <c:pt idx="0">
                  <c:v>103.2</c:v>
                </c:pt>
                <c:pt idx="1">
                  <c:v>98.7</c:v>
                </c:pt>
                <c:pt idx="2">
                  <c:v>101.8</c:v>
                </c:pt>
                <c:pt idx="3">
                  <c:v>96.1</c:v>
                </c:pt>
              </c:numCache>
            </c:numRef>
          </c:val>
        </c:ser>
        <c:ser>
          <c:idx val="1"/>
          <c:order val="1"/>
          <c:tx>
            <c:strRef>
              <c:f>Sheet1!$C$1</c:f>
              <c:strCache>
                <c:ptCount val="1"/>
                <c:pt idx="0">
                  <c:v>J2002</c:v>
                </c:pt>
              </c:strCache>
            </c:strRef>
          </c:tx>
          <c:spPr>
            <a:solidFill>
              <a:schemeClr val="accent2"/>
            </a:solidFill>
            <a:ln>
              <a:noFill/>
            </a:ln>
            <a:effectLst/>
          </c:spPr>
          <c:invertIfNegative val="0"/>
          <c:cat>
            <c:numRef>
              <c:f>Sheet1!$A$2:$A$5</c:f>
              <c:numCache>
                <c:formatCode>General</c:formatCode>
                <c:ptCount val="4"/>
                <c:pt idx="0">
                  <c:v>2013</c:v>
                </c:pt>
                <c:pt idx="1">
                  <c:v>2012</c:v>
                </c:pt>
                <c:pt idx="2">
                  <c:v>2011</c:v>
                </c:pt>
                <c:pt idx="3">
                  <c:v>2010</c:v>
                </c:pt>
              </c:numCache>
            </c:numRef>
          </c:cat>
          <c:val>
            <c:numRef>
              <c:f>Sheet1!$C$2:$C$5</c:f>
              <c:numCache>
                <c:formatCode>General</c:formatCode>
                <c:ptCount val="4"/>
                <c:pt idx="0">
                  <c:v>104.6</c:v>
                </c:pt>
                <c:pt idx="1">
                  <c:v>106.3</c:v>
                </c:pt>
                <c:pt idx="2">
                  <c:v>105.9</c:v>
                </c:pt>
                <c:pt idx="3">
                  <c:v>101.1</c:v>
                </c:pt>
              </c:numCache>
            </c:numRef>
          </c:val>
        </c:ser>
        <c:ser>
          <c:idx val="2"/>
          <c:order val="2"/>
          <c:tx>
            <c:strRef>
              <c:f>Sheet1!$D$1</c:f>
              <c:strCache>
                <c:ptCount val="1"/>
                <c:pt idx="0">
                  <c:v>Founders</c:v>
                </c:pt>
              </c:strCache>
            </c:strRef>
          </c:tx>
          <c:spPr>
            <a:solidFill>
              <a:schemeClr val="accent3"/>
            </a:solidFill>
            <a:ln>
              <a:noFill/>
            </a:ln>
            <a:effectLst/>
          </c:spPr>
          <c:invertIfNegative val="0"/>
          <c:cat>
            <c:numRef>
              <c:f>Sheet1!$A$2:$A$5</c:f>
              <c:numCache>
                <c:formatCode>General</c:formatCode>
                <c:ptCount val="4"/>
                <c:pt idx="0">
                  <c:v>2013</c:v>
                </c:pt>
                <c:pt idx="1">
                  <c:v>2012</c:v>
                </c:pt>
                <c:pt idx="2">
                  <c:v>2011</c:v>
                </c:pt>
                <c:pt idx="3">
                  <c:v>2010</c:v>
                </c:pt>
              </c:numCache>
            </c:numRef>
          </c:cat>
          <c:val>
            <c:numRef>
              <c:f>Sheet1!$D$2:$D$5</c:f>
              <c:numCache>
                <c:formatCode>General</c:formatCode>
                <c:ptCount val="4"/>
                <c:pt idx="0">
                  <c:v>91.7</c:v>
                </c:pt>
                <c:pt idx="1">
                  <c:v>112.4</c:v>
                </c:pt>
                <c:pt idx="2">
                  <c:v>86.8</c:v>
                </c:pt>
                <c:pt idx="3">
                  <c:v>86.8</c:v>
                </c:pt>
              </c:numCache>
            </c:numRef>
          </c:val>
        </c:ser>
        <c:dLbls>
          <c:showLegendKey val="0"/>
          <c:showVal val="0"/>
          <c:showCatName val="0"/>
          <c:showSerName val="0"/>
          <c:showPercent val="0"/>
          <c:showBubbleSize val="0"/>
        </c:dLbls>
        <c:gapWidth val="182"/>
        <c:axId val="236393264"/>
        <c:axId val="236393656"/>
      </c:barChart>
      <c:catAx>
        <c:axId val="236393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393656"/>
        <c:crosses val="autoZero"/>
        <c:auto val="1"/>
        <c:lblAlgn val="ctr"/>
        <c:lblOffset val="100"/>
        <c:noMultiLvlLbl val="0"/>
      </c:catAx>
      <c:valAx>
        <c:axId val="23639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39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col"/>
        <c:grouping val="stacked"/>
        <c:varyColors val="0"/>
        <c:ser>
          <c:idx val="0"/>
          <c:order val="0"/>
          <c:tx>
            <c:strRef>
              <c:f>Sheet1!$B$1</c:f>
              <c:strCache>
                <c:ptCount val="1"/>
                <c:pt idx="0">
                  <c:v>Lending</c:v>
                </c:pt>
              </c:strCache>
            </c:strRef>
          </c:tx>
          <c:spPr>
            <a:solidFill>
              <a:schemeClr val="accent4">
                <a:tint val="77000"/>
              </a:schemeClr>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495483</c:v>
                </c:pt>
                <c:pt idx="1">
                  <c:v>512222</c:v>
                </c:pt>
                <c:pt idx="2">
                  <c:v>539582</c:v>
                </c:pt>
                <c:pt idx="3">
                  <c:v>550287</c:v>
                </c:pt>
              </c:numCache>
            </c:numRef>
          </c:val>
        </c:ser>
        <c:ser>
          <c:idx val="1"/>
          <c:order val="1"/>
          <c:tx>
            <c:strRef>
              <c:f>Sheet1!$C$1</c:f>
              <c:strCache>
                <c:ptCount val="1"/>
                <c:pt idx="0">
                  <c:v>Borrowing</c:v>
                </c:pt>
              </c:strCache>
            </c:strRef>
          </c:tx>
          <c:spPr>
            <a:solidFill>
              <a:schemeClr val="accent4">
                <a:shade val="76000"/>
              </a:schemeClr>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395841</c:v>
                </c:pt>
                <c:pt idx="1">
                  <c:v>439393</c:v>
                </c:pt>
                <c:pt idx="2">
                  <c:v>476243</c:v>
                </c:pt>
                <c:pt idx="3">
                  <c:v>507939</c:v>
                </c:pt>
              </c:numCache>
            </c:numRef>
          </c:val>
        </c:ser>
        <c:dLbls>
          <c:showLegendKey val="0"/>
          <c:showVal val="0"/>
          <c:showCatName val="0"/>
          <c:showSerName val="0"/>
          <c:showPercent val="0"/>
          <c:showBubbleSize val="0"/>
        </c:dLbls>
        <c:gapWidth val="150"/>
        <c:overlap val="100"/>
        <c:axId val="233522488"/>
        <c:axId val="233524448"/>
      </c:barChart>
      <c:catAx>
        <c:axId val="23352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524448"/>
        <c:crosses val="autoZero"/>
        <c:auto val="1"/>
        <c:lblAlgn val="ctr"/>
        <c:lblOffset val="100"/>
        <c:noMultiLvlLbl val="0"/>
      </c:catAx>
      <c:valAx>
        <c:axId val="233524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3522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ARL </c:v>
                </c:pt>
              </c:strCache>
            </c:strRef>
          </c:tx>
          <c:invertIfNegative val="0"/>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960053</c:v>
                </c:pt>
                <c:pt idx="1">
                  <c:v>1001719</c:v>
                </c:pt>
                <c:pt idx="2">
                  <c:v>964269</c:v>
                </c:pt>
                <c:pt idx="3">
                  <c:v>1074576</c:v>
                </c:pt>
              </c:numCache>
            </c:numRef>
          </c:val>
        </c:ser>
        <c:ser>
          <c:idx val="1"/>
          <c:order val="1"/>
          <c:tx>
            <c:strRef>
              <c:f>Sheet1!$C$1</c:f>
              <c:strCache>
                <c:ptCount val="1"/>
                <c:pt idx="0">
                  <c:v>Our study</c:v>
                </c:pt>
              </c:strCache>
            </c:strRef>
          </c:tx>
          <c:spPr>
            <a:solidFill>
              <a:srgbClr val="FFC000"/>
            </a:solidFill>
          </c:spPr>
          <c:invertIfNegative val="0"/>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891324</c:v>
                </c:pt>
                <c:pt idx="1">
                  <c:v>951615</c:v>
                </c:pt>
                <c:pt idx="2">
                  <c:v>1015825</c:v>
                </c:pt>
                <c:pt idx="3">
                  <c:v>1058226</c:v>
                </c:pt>
              </c:numCache>
            </c:numRef>
          </c:val>
        </c:ser>
        <c:dLbls>
          <c:showLegendKey val="0"/>
          <c:showVal val="0"/>
          <c:showCatName val="0"/>
          <c:showSerName val="0"/>
          <c:showPercent val="0"/>
          <c:showBubbleSize val="0"/>
        </c:dLbls>
        <c:gapWidth val="150"/>
        <c:axId val="235628104"/>
        <c:axId val="235629280"/>
      </c:barChart>
      <c:catAx>
        <c:axId val="235628104"/>
        <c:scaling>
          <c:orientation val="minMax"/>
        </c:scaling>
        <c:delete val="0"/>
        <c:axPos val="b"/>
        <c:numFmt formatCode="General" sourceLinked="1"/>
        <c:majorTickMark val="out"/>
        <c:minorTickMark val="none"/>
        <c:tickLblPos val="nextTo"/>
        <c:crossAx val="235629280"/>
        <c:crosses val="autoZero"/>
        <c:auto val="1"/>
        <c:lblAlgn val="ctr"/>
        <c:lblOffset val="100"/>
        <c:noMultiLvlLbl val="0"/>
      </c:catAx>
      <c:valAx>
        <c:axId val="235629280"/>
        <c:scaling>
          <c:orientation val="minMax"/>
        </c:scaling>
        <c:delete val="0"/>
        <c:axPos val="l"/>
        <c:majorGridlines/>
        <c:numFmt formatCode="#,##0" sourceLinked="1"/>
        <c:majorTickMark val="out"/>
        <c:minorTickMark val="none"/>
        <c:tickLblPos val="nextTo"/>
        <c:crossAx val="2356281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Borrowing</c:v>
                </c:pt>
              </c:strCache>
            </c:strRef>
          </c:tx>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144249</c:v>
                </c:pt>
                <c:pt idx="1">
                  <c:v>163708</c:v>
                </c:pt>
                <c:pt idx="2">
                  <c:v>196148</c:v>
                </c:pt>
                <c:pt idx="3">
                  <c:v>219647</c:v>
                </c:pt>
              </c:numCache>
            </c:numRef>
          </c:val>
          <c:smooth val="0"/>
        </c:ser>
        <c:ser>
          <c:idx val="1"/>
          <c:order val="1"/>
          <c:tx>
            <c:strRef>
              <c:f>Sheet1!$C$1</c:f>
              <c:strCache>
                <c:ptCount val="1"/>
                <c:pt idx="0">
                  <c:v>Lending</c:v>
                </c:pt>
              </c:strCache>
            </c:strRef>
          </c:tx>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145902</c:v>
                </c:pt>
                <c:pt idx="1">
                  <c:v>164684</c:v>
                </c:pt>
                <c:pt idx="2">
                  <c:v>195964</c:v>
                </c:pt>
                <c:pt idx="3">
                  <c:v>219467</c:v>
                </c:pt>
              </c:numCache>
            </c:numRef>
          </c:val>
          <c:smooth val="0"/>
        </c:ser>
        <c:ser>
          <c:idx val="2"/>
          <c:order val="2"/>
          <c:tx>
            <c:strRef>
              <c:f>Sheet1!$D$1</c:f>
              <c:strCache>
                <c:ptCount val="1"/>
                <c:pt idx="0">
                  <c:v>Total</c:v>
                </c:pt>
              </c:strCache>
            </c:strRef>
          </c:tx>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290151</c:v>
                </c:pt>
                <c:pt idx="1">
                  <c:v>328392</c:v>
                </c:pt>
                <c:pt idx="2">
                  <c:v>392112</c:v>
                </c:pt>
                <c:pt idx="3">
                  <c:v>439114</c:v>
                </c:pt>
              </c:numCache>
            </c:numRef>
          </c:val>
          <c:smooth val="0"/>
        </c:ser>
        <c:dLbls>
          <c:showLegendKey val="0"/>
          <c:showVal val="0"/>
          <c:showCatName val="0"/>
          <c:showSerName val="0"/>
          <c:showPercent val="0"/>
          <c:showBubbleSize val="0"/>
        </c:dLbls>
        <c:smooth val="0"/>
        <c:axId val="235630064"/>
        <c:axId val="235629672"/>
      </c:lineChart>
      <c:catAx>
        <c:axId val="235630064"/>
        <c:scaling>
          <c:orientation val="minMax"/>
        </c:scaling>
        <c:delete val="0"/>
        <c:axPos val="b"/>
        <c:numFmt formatCode="General" sourceLinked="1"/>
        <c:majorTickMark val="out"/>
        <c:minorTickMark val="none"/>
        <c:tickLblPos val="nextTo"/>
        <c:crossAx val="235629672"/>
        <c:crosses val="autoZero"/>
        <c:auto val="1"/>
        <c:lblAlgn val="ctr"/>
        <c:lblOffset val="100"/>
        <c:noMultiLvlLbl val="0"/>
      </c:catAx>
      <c:valAx>
        <c:axId val="235629672"/>
        <c:scaling>
          <c:orientation val="minMax"/>
        </c:scaling>
        <c:delete val="0"/>
        <c:axPos val="l"/>
        <c:majorGridlines/>
        <c:numFmt formatCode="#,##0" sourceLinked="1"/>
        <c:majorTickMark val="out"/>
        <c:minorTickMark val="none"/>
        <c:tickLblPos val="nextTo"/>
        <c:crossAx val="23563006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Borrowing</c:v>
                </c:pt>
              </c:strCache>
            </c:strRef>
          </c:tx>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158532</c:v>
                </c:pt>
                <c:pt idx="1">
                  <c:v>173350</c:v>
                </c:pt>
                <c:pt idx="2">
                  <c:v>180958</c:v>
                </c:pt>
                <c:pt idx="3">
                  <c:v>182178</c:v>
                </c:pt>
              </c:numCache>
            </c:numRef>
          </c:val>
          <c:smooth val="0"/>
        </c:ser>
        <c:ser>
          <c:idx val="1"/>
          <c:order val="1"/>
          <c:tx>
            <c:strRef>
              <c:f>Sheet1!$C$1</c:f>
              <c:strCache>
                <c:ptCount val="1"/>
                <c:pt idx="0">
                  <c:v>Lending</c:v>
                </c:pt>
              </c:strCache>
            </c:strRef>
          </c:tx>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252931</c:v>
                </c:pt>
                <c:pt idx="1">
                  <c:v>236535</c:v>
                </c:pt>
                <c:pt idx="2">
                  <c:v>240461</c:v>
                </c:pt>
                <c:pt idx="3">
                  <c:v>225133</c:v>
                </c:pt>
              </c:numCache>
            </c:numRef>
          </c:val>
          <c:smooth val="0"/>
        </c:ser>
        <c:ser>
          <c:idx val="2"/>
          <c:order val="2"/>
          <c:tx>
            <c:strRef>
              <c:f>Sheet1!$D$1</c:f>
              <c:strCache>
                <c:ptCount val="1"/>
                <c:pt idx="0">
                  <c:v>Total</c:v>
                </c:pt>
              </c:strCache>
            </c:strRef>
          </c:tx>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411463</c:v>
                </c:pt>
                <c:pt idx="1">
                  <c:v>409885</c:v>
                </c:pt>
                <c:pt idx="2">
                  <c:v>421311</c:v>
                </c:pt>
                <c:pt idx="3">
                  <c:v>407311</c:v>
                </c:pt>
              </c:numCache>
            </c:numRef>
          </c:val>
          <c:smooth val="0"/>
        </c:ser>
        <c:dLbls>
          <c:showLegendKey val="0"/>
          <c:showVal val="0"/>
          <c:showCatName val="0"/>
          <c:showSerName val="0"/>
          <c:showPercent val="0"/>
          <c:showBubbleSize val="0"/>
        </c:dLbls>
        <c:smooth val="0"/>
        <c:axId val="235631240"/>
        <c:axId val="235631632"/>
      </c:lineChart>
      <c:catAx>
        <c:axId val="235631240"/>
        <c:scaling>
          <c:orientation val="minMax"/>
        </c:scaling>
        <c:delete val="0"/>
        <c:axPos val="b"/>
        <c:numFmt formatCode="General" sourceLinked="1"/>
        <c:majorTickMark val="out"/>
        <c:minorTickMark val="none"/>
        <c:tickLblPos val="nextTo"/>
        <c:crossAx val="235631632"/>
        <c:crosses val="autoZero"/>
        <c:auto val="1"/>
        <c:lblAlgn val="ctr"/>
        <c:lblOffset val="100"/>
        <c:noMultiLvlLbl val="0"/>
      </c:catAx>
      <c:valAx>
        <c:axId val="235631632"/>
        <c:scaling>
          <c:orientation val="minMax"/>
        </c:scaling>
        <c:delete val="0"/>
        <c:axPos val="l"/>
        <c:majorGridlines/>
        <c:numFmt formatCode="#,##0" sourceLinked="1"/>
        <c:majorTickMark val="out"/>
        <c:minorTickMark val="none"/>
        <c:tickLblPos val="nextTo"/>
        <c:crossAx val="23563124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Borrowing</c:v>
                </c:pt>
              </c:strCache>
            </c:strRef>
          </c:tx>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48523</c:v>
                </c:pt>
                <c:pt idx="1">
                  <c:v>60139</c:v>
                </c:pt>
                <c:pt idx="2">
                  <c:v>56524</c:v>
                </c:pt>
                <c:pt idx="3">
                  <c:v>56035</c:v>
                </c:pt>
              </c:numCache>
            </c:numRef>
          </c:val>
          <c:smooth val="0"/>
        </c:ser>
        <c:ser>
          <c:idx val="1"/>
          <c:order val="1"/>
          <c:tx>
            <c:strRef>
              <c:f>Sheet1!$C$1</c:f>
              <c:strCache>
                <c:ptCount val="1"/>
                <c:pt idx="0">
                  <c:v>Lending</c:v>
                </c:pt>
              </c:strCache>
            </c:strRef>
          </c:tx>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56985</c:v>
                </c:pt>
                <c:pt idx="1">
                  <c:v>70858</c:v>
                </c:pt>
                <c:pt idx="2">
                  <c:v>68653</c:v>
                </c:pt>
                <c:pt idx="3">
                  <c:v>60716</c:v>
                </c:pt>
              </c:numCache>
            </c:numRef>
          </c:val>
          <c:smooth val="0"/>
        </c:ser>
        <c:ser>
          <c:idx val="2"/>
          <c:order val="2"/>
          <c:tx>
            <c:strRef>
              <c:f>Sheet1!$D$1</c:f>
              <c:strCache>
                <c:ptCount val="1"/>
                <c:pt idx="0">
                  <c:v>Total</c:v>
                </c:pt>
              </c:strCache>
            </c:strRef>
          </c:tx>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105508</c:v>
                </c:pt>
                <c:pt idx="1">
                  <c:v>130997</c:v>
                </c:pt>
                <c:pt idx="2">
                  <c:v>125177</c:v>
                </c:pt>
                <c:pt idx="3">
                  <c:v>116751</c:v>
                </c:pt>
              </c:numCache>
            </c:numRef>
          </c:val>
          <c:smooth val="0"/>
        </c:ser>
        <c:dLbls>
          <c:showLegendKey val="0"/>
          <c:showVal val="0"/>
          <c:showCatName val="0"/>
          <c:showSerName val="0"/>
          <c:showPercent val="0"/>
          <c:showBubbleSize val="0"/>
        </c:dLbls>
        <c:smooth val="0"/>
        <c:axId val="234273816"/>
        <c:axId val="234276560"/>
      </c:lineChart>
      <c:catAx>
        <c:axId val="234273816"/>
        <c:scaling>
          <c:orientation val="minMax"/>
        </c:scaling>
        <c:delete val="0"/>
        <c:axPos val="b"/>
        <c:numFmt formatCode="General" sourceLinked="1"/>
        <c:majorTickMark val="out"/>
        <c:minorTickMark val="none"/>
        <c:tickLblPos val="nextTo"/>
        <c:crossAx val="234276560"/>
        <c:crosses val="autoZero"/>
        <c:auto val="1"/>
        <c:lblAlgn val="ctr"/>
        <c:lblOffset val="100"/>
        <c:noMultiLvlLbl val="0"/>
      </c:catAx>
      <c:valAx>
        <c:axId val="234276560"/>
        <c:scaling>
          <c:orientation val="minMax"/>
        </c:scaling>
        <c:delete val="0"/>
        <c:axPos val="l"/>
        <c:majorGridlines/>
        <c:numFmt formatCode="#,##0" sourceLinked="1"/>
        <c:majorTickMark val="out"/>
        <c:minorTickMark val="none"/>
        <c:tickLblPos val="nextTo"/>
        <c:crossAx val="2342738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Borrowing</c:v>
                </c:pt>
              </c:strCache>
            </c:strRef>
          </c:tx>
          <c:marker>
            <c:symbol val="none"/>
          </c:marke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14105</c:v>
                </c:pt>
                <c:pt idx="1">
                  <c:v>13154</c:v>
                </c:pt>
                <c:pt idx="2">
                  <c:v>12306</c:v>
                </c:pt>
                <c:pt idx="3">
                  <c:v>11816</c:v>
                </c:pt>
              </c:numCache>
            </c:numRef>
          </c:val>
          <c:smooth val="0"/>
        </c:ser>
        <c:ser>
          <c:idx val="1"/>
          <c:order val="1"/>
          <c:tx>
            <c:strRef>
              <c:f>Sheet1!$C$1</c:f>
              <c:strCache>
                <c:ptCount val="1"/>
                <c:pt idx="0">
                  <c:v>Lending</c:v>
                </c:pt>
              </c:strCache>
            </c:strRef>
          </c:tx>
          <c:marker>
            <c:symbol val="none"/>
          </c:marker>
          <c:cat>
            <c:numRef>
              <c:f>Sheet1!$A$2:$A$5</c:f>
              <c:numCache>
                <c:formatCode>General</c:formatCode>
                <c:ptCount val="4"/>
                <c:pt idx="0">
                  <c:v>2010</c:v>
                </c:pt>
                <c:pt idx="1">
                  <c:v>2011</c:v>
                </c:pt>
                <c:pt idx="2">
                  <c:v>2012</c:v>
                </c:pt>
                <c:pt idx="3">
                  <c:v>2013</c:v>
                </c:pt>
              </c:numCache>
            </c:numRef>
          </c:cat>
          <c:val>
            <c:numRef>
              <c:f>Sheet1!$C$2:$C$5</c:f>
              <c:numCache>
                <c:formatCode>#,##0</c:formatCode>
                <c:ptCount val="4"/>
                <c:pt idx="0">
                  <c:v>12656</c:v>
                </c:pt>
                <c:pt idx="1">
                  <c:v>15551</c:v>
                </c:pt>
                <c:pt idx="2">
                  <c:v>14330</c:v>
                </c:pt>
                <c:pt idx="3">
                  <c:v>12177</c:v>
                </c:pt>
              </c:numCache>
            </c:numRef>
          </c:val>
          <c:smooth val="0"/>
        </c:ser>
        <c:ser>
          <c:idx val="2"/>
          <c:order val="2"/>
          <c:tx>
            <c:strRef>
              <c:f>Sheet1!$D$1</c:f>
              <c:strCache>
                <c:ptCount val="1"/>
                <c:pt idx="0">
                  <c:v>Total</c:v>
                </c:pt>
              </c:strCache>
            </c:strRef>
          </c:tx>
          <c:marker>
            <c:symbol val="none"/>
          </c:marker>
          <c:cat>
            <c:numRef>
              <c:f>Sheet1!$A$2:$A$5</c:f>
              <c:numCache>
                <c:formatCode>General</c:formatCode>
                <c:ptCount val="4"/>
                <c:pt idx="0">
                  <c:v>2010</c:v>
                </c:pt>
                <c:pt idx="1">
                  <c:v>2011</c:v>
                </c:pt>
                <c:pt idx="2">
                  <c:v>2012</c:v>
                </c:pt>
                <c:pt idx="3">
                  <c:v>2013</c:v>
                </c:pt>
              </c:numCache>
            </c:numRef>
          </c:cat>
          <c:val>
            <c:numRef>
              <c:f>Sheet1!$D$2:$D$5</c:f>
              <c:numCache>
                <c:formatCode>#,##0</c:formatCode>
                <c:ptCount val="4"/>
                <c:pt idx="0">
                  <c:v>26761</c:v>
                </c:pt>
                <c:pt idx="1">
                  <c:v>28705</c:v>
                </c:pt>
                <c:pt idx="2">
                  <c:v>26636</c:v>
                </c:pt>
                <c:pt idx="3">
                  <c:v>23993</c:v>
                </c:pt>
              </c:numCache>
            </c:numRef>
          </c:val>
          <c:smooth val="0"/>
        </c:ser>
        <c:dLbls>
          <c:showLegendKey val="0"/>
          <c:showVal val="0"/>
          <c:showCatName val="0"/>
          <c:showSerName val="0"/>
          <c:showPercent val="0"/>
          <c:showBubbleSize val="0"/>
        </c:dLbls>
        <c:smooth val="0"/>
        <c:axId val="234277344"/>
        <c:axId val="234276952"/>
      </c:lineChart>
      <c:catAx>
        <c:axId val="234277344"/>
        <c:scaling>
          <c:orientation val="minMax"/>
        </c:scaling>
        <c:delete val="0"/>
        <c:axPos val="b"/>
        <c:numFmt formatCode="General" sourceLinked="1"/>
        <c:majorTickMark val="out"/>
        <c:minorTickMark val="none"/>
        <c:tickLblPos val="nextTo"/>
        <c:crossAx val="234276952"/>
        <c:crosses val="autoZero"/>
        <c:auto val="1"/>
        <c:lblAlgn val="ctr"/>
        <c:lblOffset val="100"/>
        <c:noMultiLvlLbl val="0"/>
      </c:catAx>
      <c:valAx>
        <c:axId val="234276952"/>
        <c:scaling>
          <c:orientation val="minMax"/>
        </c:scaling>
        <c:delete val="0"/>
        <c:axPos val="l"/>
        <c:majorGridlines/>
        <c:numFmt formatCode="#,##0" sourceLinked="1"/>
        <c:majorTickMark val="out"/>
        <c:minorTickMark val="none"/>
        <c:tickLblPos val="nextTo"/>
        <c:crossAx val="2342773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2010</c:v>
                </c:pt>
              </c:strCache>
            </c:strRef>
          </c:tx>
          <c:dPt>
            <c:idx val="3"/>
            <c:bubble3D val="0"/>
            <c:spPr>
              <a:solidFill>
                <a:srgbClr val="FFC000"/>
              </a:solidFill>
            </c:spPr>
          </c:dPt>
          <c:cat>
            <c:strRef>
              <c:f>Sheet1!$A$2:$A$6</c:f>
              <c:strCache>
                <c:ptCount val="5"/>
                <c:pt idx="0">
                  <c:v>BD</c:v>
                </c:pt>
                <c:pt idx="1">
                  <c:v>OCLC</c:v>
                </c:pt>
                <c:pt idx="2">
                  <c:v>RAPID</c:v>
                </c:pt>
                <c:pt idx="3">
                  <c:v>Docline</c:v>
                </c:pt>
                <c:pt idx="4">
                  <c:v>Other</c:v>
                </c:pt>
              </c:strCache>
            </c:strRef>
          </c:cat>
          <c:val>
            <c:numRef>
              <c:f>Sheet1!$B$2:$B$6</c:f>
              <c:numCache>
                <c:formatCode>#,##0</c:formatCode>
                <c:ptCount val="5"/>
                <c:pt idx="0">
                  <c:v>290151</c:v>
                </c:pt>
                <c:pt idx="1">
                  <c:v>411463</c:v>
                </c:pt>
                <c:pt idx="2">
                  <c:v>105508</c:v>
                </c:pt>
                <c:pt idx="3">
                  <c:v>26761</c:v>
                </c:pt>
                <c:pt idx="4">
                  <c:v>57185</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2013</c:v>
                </c:pt>
              </c:strCache>
            </c:strRef>
          </c:tx>
          <c:dPt>
            <c:idx val="3"/>
            <c:bubble3D val="0"/>
            <c:spPr>
              <a:solidFill>
                <a:srgbClr val="FFC000"/>
              </a:solidFill>
            </c:spPr>
          </c:dPt>
          <c:cat>
            <c:strRef>
              <c:f>Sheet1!$A$2:$A$6</c:f>
              <c:strCache>
                <c:ptCount val="5"/>
                <c:pt idx="0">
                  <c:v>BD</c:v>
                </c:pt>
                <c:pt idx="1">
                  <c:v>OCLC</c:v>
                </c:pt>
                <c:pt idx="2">
                  <c:v>RAPID</c:v>
                </c:pt>
                <c:pt idx="3">
                  <c:v>Docline</c:v>
                </c:pt>
                <c:pt idx="4">
                  <c:v>Other</c:v>
                </c:pt>
              </c:strCache>
            </c:strRef>
          </c:cat>
          <c:val>
            <c:numRef>
              <c:f>Sheet1!$B$2:$B$6</c:f>
              <c:numCache>
                <c:formatCode>#,##0</c:formatCode>
                <c:ptCount val="5"/>
                <c:pt idx="0">
                  <c:v>439114</c:v>
                </c:pt>
                <c:pt idx="1">
                  <c:v>407311</c:v>
                </c:pt>
                <c:pt idx="2">
                  <c:v>116751</c:v>
                </c:pt>
                <c:pt idx="3" formatCode="General">
                  <c:v>23993</c:v>
                </c:pt>
                <c:pt idx="4">
                  <c:v>73434</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0.10101</cdr:x>
      <cdr:y>0.26938</cdr:y>
    </cdr:from>
    <cdr:to>
      <cdr:x>0.71717</cdr:x>
      <cdr:y>0.85865</cdr:y>
    </cdr:to>
    <cdr:sp macro="" textlink="">
      <cdr:nvSpPr>
        <cdr:cNvPr id="2" name="Rectangle 1"/>
        <cdr:cNvSpPr/>
      </cdr:nvSpPr>
      <cdr:spPr>
        <a:xfrm xmlns:a="http://schemas.openxmlformats.org/drawingml/2006/main">
          <a:off x="762000" y="1219200"/>
          <a:ext cx="4648200" cy="2667000"/>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0.78283</cdr:x>
      <cdr:y>0.03087</cdr:y>
    </cdr:from>
    <cdr:to>
      <cdr:x>0.88801</cdr:x>
      <cdr:y>0.27468</cdr:y>
    </cdr:to>
    <cdr:sp macro="" textlink="">
      <cdr:nvSpPr>
        <cdr:cNvPr id="3" name="Isosceles Triangle 2"/>
        <cdr:cNvSpPr/>
      </cdr:nvSpPr>
      <cdr:spPr>
        <a:xfrm xmlns:a="http://schemas.openxmlformats.org/drawingml/2006/main" rot="18919798">
          <a:off x="5905513" y="139715"/>
          <a:ext cx="793461" cy="1103483"/>
        </a:xfrm>
        <a:prstGeom xmlns:a="http://schemas.openxmlformats.org/drawingml/2006/main" prst="triangle">
          <a:avLst>
            <a:gd name="adj" fmla="val 58816"/>
          </a:avLst>
        </a:prstGeom>
        <a:noFill xmlns:a="http://schemas.openxmlformats.org/drawingml/2006/main"/>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3" tIns="46637" rIns="93273" bIns="4663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6334" y="0"/>
            <a:ext cx="3041968" cy="465296"/>
          </a:xfrm>
          <a:prstGeom prst="rect">
            <a:avLst/>
          </a:prstGeom>
        </p:spPr>
        <p:txBody>
          <a:bodyPr vert="horz" lIns="93273" tIns="46637" rIns="93273" bIns="46637" rtlCol="0"/>
          <a:lstStyle>
            <a:lvl1pPr algn="r" fontAlgn="auto">
              <a:spcBef>
                <a:spcPts val="0"/>
              </a:spcBef>
              <a:spcAft>
                <a:spcPts val="0"/>
              </a:spcAft>
              <a:defRPr sz="1200" smtClean="0">
                <a:latin typeface="+mn-lt"/>
                <a:cs typeface="+mn-cs"/>
              </a:defRPr>
            </a:lvl1pPr>
          </a:lstStyle>
          <a:p>
            <a:pPr>
              <a:defRPr/>
            </a:pPr>
            <a:fld id="{990BA859-8BA2-42CF-A544-21B0558DD360}" type="datetimeFigureOut">
              <a:rPr lang="en-US"/>
              <a:pPr>
                <a:defRPr/>
              </a:pPr>
              <a:t>5/7/2015</a:t>
            </a:fld>
            <a:endParaRPr lang="en-US"/>
          </a:p>
        </p:txBody>
      </p:sp>
      <p:sp>
        <p:nvSpPr>
          <p:cNvPr id="4" name="Footer Placeholder 3"/>
          <p:cNvSpPr>
            <a:spLocks noGrp="1"/>
          </p:cNvSpPr>
          <p:nvPr>
            <p:ph type="ftr" sz="quarter" idx="2"/>
          </p:nvPr>
        </p:nvSpPr>
        <p:spPr>
          <a:xfrm>
            <a:off x="0" y="8839015"/>
            <a:ext cx="3041968" cy="465296"/>
          </a:xfrm>
          <a:prstGeom prst="rect">
            <a:avLst/>
          </a:prstGeom>
        </p:spPr>
        <p:txBody>
          <a:bodyPr vert="horz" lIns="93273" tIns="46637" rIns="93273" bIns="4663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6334" y="8839015"/>
            <a:ext cx="3041968" cy="465296"/>
          </a:xfrm>
          <a:prstGeom prst="rect">
            <a:avLst/>
          </a:prstGeom>
        </p:spPr>
        <p:txBody>
          <a:bodyPr vert="horz" lIns="93273" tIns="46637" rIns="93273" bIns="46637" rtlCol="0" anchor="b"/>
          <a:lstStyle>
            <a:lvl1pPr algn="r" fontAlgn="auto">
              <a:spcBef>
                <a:spcPts val="0"/>
              </a:spcBef>
              <a:spcAft>
                <a:spcPts val="0"/>
              </a:spcAft>
              <a:defRPr sz="1200" smtClean="0">
                <a:latin typeface="+mn-lt"/>
                <a:cs typeface="+mn-cs"/>
              </a:defRPr>
            </a:lvl1pPr>
          </a:lstStyle>
          <a:p>
            <a:pPr>
              <a:defRPr/>
            </a:pPr>
            <a:fld id="{56228FBE-3373-4F02-8CEA-F0F805D24F5D}" type="slidenum">
              <a:rPr lang="en-US"/>
              <a:pPr>
                <a:defRPr/>
              </a:pPr>
              <a:t>‹#›</a:t>
            </a:fld>
            <a:endParaRPr lang="en-US"/>
          </a:p>
        </p:txBody>
      </p:sp>
    </p:spTree>
    <p:extLst>
      <p:ext uri="{BB962C8B-B14F-4D97-AF65-F5344CB8AC3E}">
        <p14:creationId xmlns:p14="http://schemas.microsoft.com/office/powerpoint/2010/main" val="3817040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3" tIns="46637" rIns="93273" bIns="46637"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73" tIns="46637" rIns="93273" bIns="46637" rtlCol="0"/>
          <a:lstStyle>
            <a:lvl1pPr algn="r" fontAlgn="auto">
              <a:spcBef>
                <a:spcPts val="0"/>
              </a:spcBef>
              <a:spcAft>
                <a:spcPts val="0"/>
              </a:spcAft>
              <a:defRPr sz="1200" smtClean="0">
                <a:latin typeface="+mn-lt"/>
                <a:cs typeface="+mn-cs"/>
              </a:defRPr>
            </a:lvl1pPr>
          </a:lstStyle>
          <a:p>
            <a:pPr>
              <a:defRPr/>
            </a:pPr>
            <a:fld id="{5A0F42B1-EE8D-4BF4-A411-69362121B1DF}" type="datetimeFigureOut">
              <a:rPr lang="en-US"/>
              <a:pPr>
                <a:defRPr/>
              </a:pPr>
              <a:t>5/7/2015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3" tIns="46637" rIns="93273" bIns="46637" rtlCol="0" anchor="ctr"/>
          <a:lstStyle/>
          <a:p>
            <a:pPr lvl="0"/>
            <a:endParaRPr lang="en-US" noProof="0"/>
          </a:p>
        </p:txBody>
      </p:sp>
      <p:sp>
        <p:nvSpPr>
          <p:cNvPr id="5" name="Notes Placeholder 4"/>
          <p:cNvSpPr>
            <a:spLocks noGrp="1"/>
          </p:cNvSpPr>
          <p:nvPr>
            <p:ph type="body" sz="quarter" idx="3"/>
          </p:nvPr>
        </p:nvSpPr>
        <p:spPr>
          <a:xfrm>
            <a:off x="701993" y="4420316"/>
            <a:ext cx="5615940" cy="4187666"/>
          </a:xfrm>
          <a:prstGeom prst="rect">
            <a:avLst/>
          </a:prstGeom>
        </p:spPr>
        <p:txBody>
          <a:bodyPr vert="horz" lIns="93273" tIns="46637" rIns="93273" bIns="46637"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9015"/>
            <a:ext cx="3041968" cy="465296"/>
          </a:xfrm>
          <a:prstGeom prst="rect">
            <a:avLst/>
          </a:prstGeom>
        </p:spPr>
        <p:txBody>
          <a:bodyPr vert="horz" lIns="93273" tIns="46637" rIns="93273" bIns="4663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4" y="8839015"/>
            <a:ext cx="3041968" cy="465296"/>
          </a:xfrm>
          <a:prstGeom prst="rect">
            <a:avLst/>
          </a:prstGeom>
        </p:spPr>
        <p:txBody>
          <a:bodyPr vert="horz" lIns="93273" tIns="46637" rIns="93273" bIns="46637" rtlCol="0" anchor="b"/>
          <a:lstStyle>
            <a:lvl1pPr algn="r" fontAlgn="auto">
              <a:spcBef>
                <a:spcPts val="0"/>
              </a:spcBef>
              <a:spcAft>
                <a:spcPts val="0"/>
              </a:spcAft>
              <a:defRPr sz="1200" smtClean="0">
                <a:latin typeface="+mn-lt"/>
                <a:cs typeface="+mn-cs"/>
              </a:defRPr>
            </a:lvl1pPr>
          </a:lstStyle>
          <a:p>
            <a:pPr>
              <a:defRPr/>
            </a:pPr>
            <a:fld id="{AD91B80C-3604-4600-93E9-FBCE205D5BF5}" type="slidenum">
              <a:rPr lang="en-US"/>
              <a:pPr>
                <a:defRPr/>
              </a:pPr>
              <a:t>‹#›</a:t>
            </a:fld>
            <a:endParaRPr lang="en-US"/>
          </a:p>
        </p:txBody>
      </p:sp>
    </p:spTree>
    <p:extLst>
      <p:ext uri="{BB962C8B-B14F-4D97-AF65-F5344CB8AC3E}">
        <p14:creationId xmlns:p14="http://schemas.microsoft.com/office/powerpoint/2010/main" val="383199982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701993" y="4605297"/>
            <a:ext cx="5615940" cy="4187666"/>
          </a:xfrm>
          <a:noFill/>
        </p:spPr>
        <p:txBody>
          <a:bodyPr wrap="square" numCol="1" anchor="t" anchorCtr="0" compatLnSpc="1">
            <a:prstTxWarp prst="textNoShape">
              <a:avLst/>
            </a:prstTxWarp>
          </a:bodyPr>
          <a:lstStyle/>
          <a:p>
            <a:pPr>
              <a:spcBef>
                <a:spcPct val="0"/>
              </a:spcBef>
            </a:pPr>
            <a:r>
              <a:rPr lang="en-US" sz="1600" dirty="0"/>
              <a:t>Thanks for joining me today on this foray into the wilds of resource sharing data analysis. </a:t>
            </a:r>
            <a:r>
              <a:rPr lang="en-US" sz="1600" dirty="0" smtClean="0"/>
              <a:t>I’ll </a:t>
            </a:r>
            <a:r>
              <a:rPr lang="en-US" sz="1600" dirty="0"/>
              <a:t>spend the next </a:t>
            </a:r>
            <a:r>
              <a:rPr lang="en-US" sz="1600" dirty="0" smtClean="0"/>
              <a:t>30 </a:t>
            </a:r>
            <a:r>
              <a:rPr lang="en-US" sz="1600" dirty="0"/>
              <a:t>minutes or so telling you about some of my recent adventures on the trail of </a:t>
            </a:r>
            <a:r>
              <a:rPr lang="en-US" sz="1600" dirty="0" smtClean="0"/>
              <a:t>a possibly </a:t>
            </a:r>
            <a:r>
              <a:rPr lang="en-US" sz="1600" dirty="0"/>
              <a:t>mythical </a:t>
            </a:r>
            <a:r>
              <a:rPr lang="en-US" sz="1600" dirty="0" smtClean="0"/>
              <a:t>creature, </a:t>
            </a:r>
            <a:r>
              <a:rPr lang="en-US" sz="1600" dirty="0"/>
              <a:t>pictured here.  Then we should have plenty of time at the end for questions and discussion. </a:t>
            </a:r>
            <a:r>
              <a:rPr lang="en-US" sz="1600" dirty="0" smtClean="0"/>
              <a:t>Full </a:t>
            </a:r>
            <a:r>
              <a:rPr lang="en-US" sz="1600" dirty="0"/>
              <a:t>disclosure: the Yeti sketches in my presentation were created by my art student son, </a:t>
            </a:r>
            <a:r>
              <a:rPr lang="en-US" sz="1600" dirty="0" smtClean="0"/>
              <a:t>Bryan.</a:t>
            </a:r>
            <a:endParaRPr lang="en-US" sz="1600"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776E04-D8A2-437B-9DFA-31C5D4AD0A16}"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99308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During the first part of the study I took in the view from 30,000 feet.  After conferring with staff at the participating institutions, and with the Borrow Direct project manager, Peter Collins, I conducted a survey of what requesting and fulfillment venues each institution utilizes, what data each collects, and how they can slice it.  Based on the survey responses, I created custom data intake spreadsheets for each institution, so all they had to do was plug their resource sharing numbers for the past five years into the appropriate boxes.</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10</a:t>
            </a:fld>
            <a:endParaRPr lang="en-US"/>
          </a:p>
        </p:txBody>
      </p:sp>
    </p:spTree>
    <p:extLst>
      <p:ext uri="{BB962C8B-B14F-4D97-AF65-F5344CB8AC3E}">
        <p14:creationId xmlns:p14="http://schemas.microsoft.com/office/powerpoint/2010/main" val="173469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3708" y="4420316"/>
            <a:ext cx="5989834" cy="4187666"/>
          </a:xfrm>
        </p:spPr>
        <p:txBody>
          <a:bodyPr/>
          <a:lstStyle/>
          <a:p>
            <a:r>
              <a:rPr lang="en-US" sz="1400" dirty="0"/>
              <a:t>While I waited for the Borrow Direct institutions to gather and transmit their ILL data to me, I decided to check out the resource sharing activity they reported to the Association of Research Libraries for the past five years.  Again, these statistics are reported as gross numbers – number of items borrowed, number of items loaned, without any sort of breakdown.  The most recent figures available are from 2013.  I knew that some of the Borrow Direct institutions had promised me data from 2009 through 2013, while others planned to deliver from 2010 through 2014.  So, while the study covers five years, for the four years pictured here I knew that I would have data from all eleven institutions.</a:t>
            </a:r>
          </a:p>
          <a:p>
            <a:r>
              <a:rPr lang="en-US" sz="1400" dirty="0"/>
              <a:t>What does this chart show us? As a group, the Borrow Direct institutions lend a bit more than they borrow.</a:t>
            </a:r>
          </a:p>
          <a:p>
            <a:r>
              <a:rPr lang="en-US" sz="1400" dirty="0"/>
              <a:t>When you add the data for all eleven institutions together, the total volume went up twice in three tries, with a slight dip in 2012.  </a:t>
            </a:r>
          </a:p>
          <a:p>
            <a:r>
              <a:rPr lang="en-US" sz="1400" dirty="0"/>
              <a:t>In 2013, for the first time, the group broke through the one million filled requests barrier – one million items borrowed and loaned, total for all eleven. </a:t>
            </a:r>
          </a:p>
          <a:p>
            <a:r>
              <a:rPr lang="en-US" sz="1400" dirty="0"/>
              <a:t>So far, it would seem that the answer to the question about ILL going up or down is a resounding “Going up!”</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11</a:t>
            </a:fld>
            <a:endParaRPr lang="en-US"/>
          </a:p>
        </p:txBody>
      </p:sp>
    </p:spTree>
    <p:extLst>
      <p:ext uri="{BB962C8B-B14F-4D97-AF65-F5344CB8AC3E}">
        <p14:creationId xmlns:p14="http://schemas.microsoft.com/office/powerpoint/2010/main" val="414463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December I got my hands on five years’ worth of detailed ILL data from the eleven Borrow Direct institutions.  Here’s what that looked like added all together. </a:t>
            </a:r>
          </a:p>
          <a:p>
            <a:r>
              <a:rPr lang="en-US" sz="1800" dirty="0"/>
              <a:t>The pattern is quite similar to what we saw with the gross ARL numbers:  steady increase, slightly more lending than borrowing.  </a:t>
            </a:r>
          </a:p>
          <a:p>
            <a:r>
              <a:rPr lang="en-US" sz="1800" dirty="0"/>
              <a:t>But there are two interesting differences in the data reported to me.  One there is no dip in 2012 – the increase in ILL volume marches steadily uphill without interruption.  Two, aside from 2012, the numbers reported to me are consistently a bit less than what was reported to ARL.</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12</a:t>
            </a:fld>
            <a:endParaRPr lang="en-US"/>
          </a:p>
        </p:txBody>
      </p:sp>
    </p:spTree>
    <p:extLst>
      <p:ext uri="{BB962C8B-B14F-4D97-AF65-F5344CB8AC3E}">
        <p14:creationId xmlns:p14="http://schemas.microsoft.com/office/powerpoint/2010/main" val="167503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346" y="4220700"/>
            <a:ext cx="6504790" cy="4231323"/>
          </a:xfrm>
        </p:spPr>
        <p:txBody>
          <a:bodyPr/>
          <a:lstStyle/>
          <a:p>
            <a:r>
              <a:rPr lang="en-US" sz="1600" dirty="0"/>
              <a:t>Overall the numbers reported to ARL and to me were pretty close.  Why would they be different?  There are several possibilities, some listed here.  This project was done on pretty short notice, on a quick timeframe, in the middle of the busiest time of the fall semester.  So I asked folks pretty much to report those numbers on which they could readily lay their hands.  I didn’t want to burden anyone with a big ILL statistics scavenger hunt.  It struck me that it was far more important that each institution’s contribution to the data pool be consistent, representing the same set of activities for the same libraries every year.  That appears to be what I got.</a:t>
            </a:r>
          </a:p>
          <a:p>
            <a:r>
              <a:rPr lang="en-US" sz="1600" dirty="0"/>
              <a:t>I should say that in an early version of a presentation on this topic, at ALA Midwinter, I reported a larger difference between what was reported to ARL and what was reported to me.  This turned out to be an error on my part – an error not of math but of transcription from my worksheets to the slides.</a:t>
            </a:r>
          </a:p>
          <a:p>
            <a:r>
              <a:rPr lang="en-US" sz="1600" dirty="0"/>
              <a:t>Bottom line?  Both sets of numbers – those reported to </a:t>
            </a:r>
            <a:r>
              <a:rPr lang="en-US" sz="1600" dirty="0" smtClean="0"/>
              <a:t>ARL, </a:t>
            </a:r>
            <a:r>
              <a:rPr lang="en-US" sz="1600" dirty="0"/>
              <a:t>and those reported to me -- say the volume is going up.</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13</a:t>
            </a:fld>
            <a:endParaRPr lang="en-US"/>
          </a:p>
        </p:txBody>
      </p:sp>
    </p:spTree>
    <p:extLst>
      <p:ext uri="{BB962C8B-B14F-4D97-AF65-F5344CB8AC3E}">
        <p14:creationId xmlns:p14="http://schemas.microsoft.com/office/powerpoint/2010/main" val="320755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200" y="4420315"/>
            <a:ext cx="6368551" cy="4418699"/>
          </a:xfrm>
        </p:spPr>
        <p:txBody>
          <a:bodyPr/>
          <a:lstStyle/>
          <a:p>
            <a:r>
              <a:rPr lang="en-US" sz="1400" dirty="0"/>
              <a:t>Still at 30,000 feet, I was eager to see what the numbers would look like when broken down by each of the requesting and fulfillment methods being used by the eleven institutions.  A natural place to start was with the Borrow Direct consortial borrowing transactions.   </a:t>
            </a:r>
          </a:p>
          <a:p>
            <a:r>
              <a:rPr lang="en-US" sz="1400" dirty="0"/>
              <a:t>A few things to remember here.  One, Borrow </a:t>
            </a:r>
            <a:r>
              <a:rPr lang="en-US" sz="1400" dirty="0" err="1"/>
              <a:t>Direct’s</a:t>
            </a:r>
            <a:r>
              <a:rPr lang="en-US" sz="1400" dirty="0"/>
              <a:t> version of consortial borrowing handles only monographs.  So all the numbers here represent returnable items.    </a:t>
            </a:r>
          </a:p>
          <a:p>
            <a:r>
              <a:rPr lang="en-US" sz="1400" dirty="0"/>
              <a:t>Another thing to remember is that the Borrow Direct group added new members during the time depicted here – two in 2011, and another in 2013.  So sure, we see the numbers are trending up.  But is that because there is a bigger demand for resources by the patrons across the entire Borrow Direct partnership, or is the growth concentrated within the new members?  More about that later.</a:t>
            </a:r>
          </a:p>
          <a:p>
            <a:r>
              <a:rPr lang="en-US" sz="1400" dirty="0"/>
              <a:t>You may notice that the line for borrowing appears to be missing.  That’s because the third thing to remember about this chart is that Borrow Direct is a closed system, with all borrowing and lending taking place among the members, so when you gather all the data together and throw it onto a chart, borrowing and lending totals should match exactly.  Which to my relief they pretty much did.  The line isn’t blue or red – it’s purple, folks.  Because the totals matched to the tune of 99.7%.  </a:t>
            </a:r>
          </a:p>
          <a:p>
            <a:r>
              <a:rPr lang="en-US" sz="1400" dirty="0"/>
              <a:t>And once again – trending up!</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14</a:t>
            </a:fld>
            <a:endParaRPr lang="en-US"/>
          </a:p>
        </p:txBody>
      </p:sp>
    </p:spTree>
    <p:extLst>
      <p:ext uri="{BB962C8B-B14F-4D97-AF65-F5344CB8AC3E}">
        <p14:creationId xmlns:p14="http://schemas.microsoft.com/office/powerpoint/2010/main" val="24963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8220" y="4420315"/>
            <a:ext cx="5927540" cy="4418699"/>
          </a:xfrm>
        </p:spPr>
        <p:txBody>
          <a:bodyPr/>
          <a:lstStyle/>
          <a:p>
            <a:r>
              <a:rPr lang="en-US" sz="1600" dirty="0"/>
              <a:t>Next I looked at the OCLC ILL activity across the eleven Borrow Direct institutions.  You’ll recall that Katie had noticed a 14% drop in the number of requests passing through the OCLC ILL system between 2009  and 2013, though she told me that folks at a number of big academics had mentioned their borrowing seemed to be going up.  </a:t>
            </a:r>
          </a:p>
          <a:p>
            <a:r>
              <a:rPr lang="en-US" sz="1600" dirty="0"/>
              <a:t>The OCLC ILL numbers reported to me support Katie’s points to a large degree.  Overall, with borrowing and lending added together, activity is rather flat, with a little spike in 2012 but then trending slightly downward.  </a:t>
            </a:r>
          </a:p>
          <a:p>
            <a:r>
              <a:rPr lang="en-US" sz="1600" dirty="0"/>
              <a:t>When we separate the borrowing and lending activity, we see a sharp-</a:t>
            </a:r>
            <a:r>
              <a:rPr lang="en-US" sz="1600" dirty="0" err="1"/>
              <a:t>ish</a:t>
            </a:r>
            <a:r>
              <a:rPr lang="en-US" sz="1600" dirty="0"/>
              <a:t> decline in lending, from over 250,000 filled requests in 2010 to about 225,000 in 2013.</a:t>
            </a:r>
          </a:p>
          <a:p>
            <a:r>
              <a:rPr lang="en-US" sz="1600" dirty="0"/>
              <a:t>This is not quite offset by what looks to be a pretty steady rise in borrowing via OCLC ILL.</a:t>
            </a:r>
          </a:p>
          <a:p>
            <a:r>
              <a:rPr lang="en-US" sz="1600" dirty="0"/>
              <a:t>The two lines for borrowing and lending look like they might just meet and cross going in opposite directions in a few more years.</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15</a:t>
            </a:fld>
            <a:endParaRPr lang="en-US"/>
          </a:p>
        </p:txBody>
      </p:sp>
    </p:spTree>
    <p:extLst>
      <p:ext uri="{BB962C8B-B14F-4D97-AF65-F5344CB8AC3E}">
        <p14:creationId xmlns:p14="http://schemas.microsoft.com/office/powerpoint/2010/main" val="2980127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20315"/>
            <a:ext cx="5784533" cy="4418699"/>
          </a:xfrm>
        </p:spPr>
        <p:txBody>
          <a:bodyPr/>
          <a:lstStyle/>
          <a:p>
            <a:r>
              <a:rPr lang="en-US" sz="1400" dirty="0"/>
              <a:t>Next I compared the numbers of requests passing through the RAPID ILL system for this group.  Nine of the eleven members of Borrow Direct report using RAPID.</a:t>
            </a:r>
          </a:p>
          <a:p>
            <a:r>
              <a:rPr lang="en-US" sz="1400" dirty="0"/>
              <a:t>RAPID ILL is a requesting and fulfillment method primarily for articles, or non-</a:t>
            </a:r>
            <a:r>
              <a:rPr lang="en-US" sz="1400" dirty="0" err="1"/>
              <a:t>returnables</a:t>
            </a:r>
            <a:r>
              <a:rPr lang="en-US" sz="1400" dirty="0"/>
              <a:t>.  Institutions pay an annual fee to join and agree to provide copies from self-selected journal titles from their collections within 24 hours.  Their holdings records are standardized so that the system will route requests only to those institutions that actually have the issue.  It effectively automates the vast majority of routine copy requests, and the speed and fill rate are truly impressive.    </a:t>
            </a:r>
          </a:p>
          <a:p>
            <a:r>
              <a:rPr lang="en-US" sz="1400" dirty="0"/>
              <a:t>It should be noted that RAPID ILL has recently added the functionality needed to request and deliver books.  So it will be interesting to see if that does anything to reverse the pretty clear downward trend indicated here.  Because after peaking in 2011, both borrowing and lending have been going down for the members of the Borrow Direct group.  Again, this does not necessarily reflect the experiences of any other group of libraries.  But among these eleven, there is a clear downturn, especially in lending,</a:t>
            </a:r>
          </a:p>
          <a:p>
            <a:r>
              <a:rPr lang="en-US" sz="1400" dirty="0"/>
              <a:t>One wonders if the proliferation of e-journals and increased availability of scholarly articles in full-text online is having an effect here.</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16</a:t>
            </a:fld>
            <a:endParaRPr lang="en-US"/>
          </a:p>
        </p:txBody>
      </p:sp>
    </p:spTree>
    <p:extLst>
      <p:ext uri="{BB962C8B-B14F-4D97-AF65-F5344CB8AC3E}">
        <p14:creationId xmlns:p14="http://schemas.microsoft.com/office/powerpoint/2010/main" val="87862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err="1"/>
              <a:t>Docline</a:t>
            </a:r>
            <a:r>
              <a:rPr lang="en-US" sz="1600" dirty="0"/>
              <a:t> is an ILL system created and maintained by the National Library of Medicine.  Like RAPIDILL, it is used primarily for articles, though a few book requests go through </a:t>
            </a:r>
            <a:r>
              <a:rPr lang="en-US" sz="1600" dirty="0" err="1"/>
              <a:t>Docline</a:t>
            </a:r>
            <a:r>
              <a:rPr lang="en-US" sz="1600" dirty="0"/>
              <a:t>.</a:t>
            </a:r>
          </a:p>
          <a:p>
            <a:r>
              <a:rPr lang="en-US" sz="1600" dirty="0"/>
              <a:t>Only five of the eleven Borrow Direct institutions reported using </a:t>
            </a:r>
            <a:r>
              <a:rPr lang="en-US" sz="1600" dirty="0" err="1"/>
              <a:t>Docline</a:t>
            </a:r>
            <a:r>
              <a:rPr lang="en-US" sz="1600" dirty="0"/>
              <a:t>.  Borrowing is on a steady decline for those five, with lending in decline after peaking in 2011.</a:t>
            </a:r>
          </a:p>
          <a:p>
            <a:r>
              <a:rPr lang="en-US" sz="1600" dirty="0"/>
              <a:t>So  – OCLC ILL, RAPID ILL, </a:t>
            </a:r>
            <a:r>
              <a:rPr lang="en-US" sz="1600" dirty="0" err="1"/>
              <a:t>Docline</a:t>
            </a:r>
            <a:r>
              <a:rPr lang="en-US" sz="1600" dirty="0"/>
              <a:t> – all forms of what one might call “traditional ILL” and all trending down.  Only consortial borrowing, a fairly new model that essentially expands the traditional circulation function across multiple institutions, is trending up as a requesting and fulfillment venue among this group.</a:t>
            </a:r>
          </a:p>
          <a:p>
            <a:r>
              <a:rPr lang="en-US" sz="1600" dirty="0"/>
              <a:t>Overall collection sharing activity trending up, but now with an asterisk.</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17</a:t>
            </a:fld>
            <a:endParaRPr lang="en-US"/>
          </a:p>
        </p:txBody>
      </p:sp>
    </p:spTree>
    <p:extLst>
      <p:ext uri="{BB962C8B-B14F-4D97-AF65-F5344CB8AC3E}">
        <p14:creationId xmlns:p14="http://schemas.microsoft.com/office/powerpoint/2010/main" val="1599961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chart shows what part of the whole each requesting and fulfillment venue represents for the group overall, and then compares the earliest year for which I have data from everyone with the most recent year.</a:t>
            </a:r>
          </a:p>
          <a:p>
            <a:r>
              <a:rPr lang="en-US" sz="1800" dirty="0"/>
              <a:t>The first thing that jumps out is that Borrow Direct is growing in roughly the same proportion in which OCLC ILL is shrinking.  </a:t>
            </a:r>
          </a:p>
          <a:p>
            <a:r>
              <a:rPr lang="en-US" sz="1800" dirty="0"/>
              <a:t>RAPID ILL and </a:t>
            </a:r>
            <a:r>
              <a:rPr lang="en-US" sz="1800" dirty="0" err="1"/>
              <a:t>Docline</a:t>
            </a:r>
            <a:r>
              <a:rPr lang="en-US" sz="1800" dirty="0"/>
              <a:t> also take up smaller pieces of the pie in 2013, with “Other” holding steady.  </a:t>
            </a:r>
          </a:p>
          <a:p>
            <a:r>
              <a:rPr lang="en-US" sz="1800" dirty="0"/>
              <a:t>Note that “OTHER” includes consortial borrowing systems besides Borrow Direct.  I’ll have more to say about this later.</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18</a:t>
            </a:fld>
            <a:endParaRPr lang="en-US"/>
          </a:p>
        </p:txBody>
      </p:sp>
    </p:spTree>
    <p:extLst>
      <p:ext uri="{BB962C8B-B14F-4D97-AF65-F5344CB8AC3E}">
        <p14:creationId xmlns:p14="http://schemas.microsoft.com/office/powerpoint/2010/main" val="91379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chart is an attempt to capture year-to-year trends overall and for each of the requesting and fulfillment venues, as well as whether </a:t>
            </a:r>
            <a:r>
              <a:rPr lang="en-US" sz="1400" dirty="0" smtClean="0"/>
              <a:t>as a </a:t>
            </a:r>
            <a:r>
              <a:rPr lang="en-US" sz="1400" dirty="0"/>
              <a:t>group </a:t>
            </a:r>
            <a:r>
              <a:rPr lang="en-US" sz="1400" dirty="0" smtClean="0"/>
              <a:t>the Borrow Direct libraries were a </a:t>
            </a:r>
            <a:r>
              <a:rPr lang="en-US" sz="1400" dirty="0"/>
              <a:t>net borrower or net lender within a particular venue in a given year.  Light blue means net lender, gold means net borrower.  Green stands for breaking even – remember, the Borrow Direct venue is a closed system where all the borrowing and lending is done by the 11 participants.  I’ve put dark blue outlines around the arrows that are trending down only to make it easier for your eye to see the difference between the up’s and down’s of the same color.  2010 has all arrows pointing sideways, because I don’t have complete data for 2009 and thus can’t determine if the numbers for 2010 are trending up or down</a:t>
            </a:r>
            <a:r>
              <a:rPr lang="en-US" sz="1400" dirty="0" smtClean="0"/>
              <a:t>.</a:t>
            </a:r>
            <a:endParaRPr lang="en-US" sz="1400" dirty="0"/>
          </a:p>
          <a:p>
            <a:r>
              <a:rPr lang="en-US" sz="1400" dirty="0"/>
              <a:t>The chart reinforces some of the things we’ve already noted from our perch at 30,000 feet.  The Borrow Direct group lends more than it borrows, in nearly every venue every year.  Overall and Borrow Direct numbers are trending up; many of the numbers for the more traditional models of ILL are trending down.  Note the changes in 2012 and 2013 in the Other category.  The group has become a net borrower, and the numbers are trending up.  More about that in a second.</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19</a:t>
            </a:fld>
            <a:endParaRPr lang="en-US"/>
          </a:p>
        </p:txBody>
      </p:sp>
    </p:spTree>
    <p:extLst>
      <p:ext uri="{BB962C8B-B14F-4D97-AF65-F5344CB8AC3E}">
        <p14:creationId xmlns:p14="http://schemas.microsoft.com/office/powerpoint/2010/main" val="188652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Here’s some idea of what to expect from me today.  First we’ll go over the concept of the “ILL </a:t>
            </a:r>
            <a:r>
              <a:rPr lang="en-US" sz="1600" dirty="0" smtClean="0"/>
              <a:t>Yeti.” </a:t>
            </a:r>
            <a:r>
              <a:rPr lang="en-US" sz="1600" dirty="0"/>
              <a:t>I’ll explain how the study I’m working on came about, report on some preliminary big-picture findings, and then talk about what I’ve been doing for the past few weeks – drilling down </a:t>
            </a:r>
            <a:r>
              <a:rPr lang="en-US" sz="1600" dirty="0" smtClean="0"/>
              <a:t>from the big picture, deep into </a:t>
            </a:r>
            <a:r>
              <a:rPr lang="en-US" sz="1600" dirty="0"/>
              <a:t>the </a:t>
            </a:r>
            <a:r>
              <a:rPr lang="en-US" sz="1600" dirty="0" smtClean="0"/>
              <a:t>data, </a:t>
            </a:r>
            <a:r>
              <a:rPr lang="en-US" sz="1600" dirty="0"/>
              <a:t>to take a close look at </a:t>
            </a:r>
            <a:r>
              <a:rPr lang="en-US" sz="1600" dirty="0" smtClean="0"/>
              <a:t>all the </a:t>
            </a:r>
            <a:r>
              <a:rPr lang="en-US" sz="1600" dirty="0"/>
              <a:t>individual pixels.  I do indeed know how to spell “pixels,” but the phrase “going pixel” of course put me in mind of “going postal,” </a:t>
            </a:r>
            <a:r>
              <a:rPr lang="en-US" sz="1600" dirty="0" smtClean="0"/>
              <a:t>and, well, you can see where things went from there.  </a:t>
            </a:r>
            <a:r>
              <a:rPr lang="en-US" sz="1600" dirty="0"/>
              <a:t>I’ll </a:t>
            </a:r>
            <a:r>
              <a:rPr lang="en-US" sz="1600" dirty="0" smtClean="0"/>
              <a:t>end </a:t>
            </a:r>
            <a:r>
              <a:rPr lang="en-US" sz="1600" dirty="0"/>
              <a:t>up by talking about what remains to be gleaned from the data in my possession, and then, as promised, we can have some back and forth about the wacky world of collection </a:t>
            </a:r>
            <a:r>
              <a:rPr lang="en-US" sz="1600" dirty="0" smtClean="0"/>
              <a:t>sharing, the many numbers </a:t>
            </a:r>
            <a:r>
              <a:rPr lang="en-US" sz="1600" dirty="0"/>
              <a:t>produced </a:t>
            </a:r>
            <a:r>
              <a:rPr lang="en-US" sz="1600" dirty="0" smtClean="0"/>
              <a:t>therein, and what we might hope to learn from them</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a:t>
            </a:fld>
            <a:endParaRPr lang="en-US"/>
          </a:p>
        </p:txBody>
      </p:sp>
    </p:spTree>
    <p:extLst>
      <p:ext uri="{BB962C8B-B14F-4D97-AF65-F5344CB8AC3E}">
        <p14:creationId xmlns:p14="http://schemas.microsoft.com/office/powerpoint/2010/main" val="107374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chart compares the numbers for the three most popular requesting and fulfillment venues used by the eleven Borrow Direct institutions, across the four years for which I have data from everyone.</a:t>
            </a:r>
          </a:p>
          <a:p>
            <a:r>
              <a:rPr lang="en-US" sz="1400" dirty="0"/>
              <a:t>Here you can see the trends and proportions very clearly.  OCLC, in red, holding pretty steady, with a slight downturn in 2013. RAPID ILL, in green, peaking and then declining.  Borrow Direct, in blue, growing steadily, and finally overtaking OCLC ILL as the most popular and prolific method in the most recent year. </a:t>
            </a:r>
          </a:p>
          <a:p>
            <a:r>
              <a:rPr lang="en-US" sz="1400" dirty="0"/>
              <a:t>But remember back a few slides ago, the two pie charts, where a little red slice of “OTHER” represented, among other things, additional consortial borrowing systems besides Borrow Direct?  And remember the recent changes in the Other category on the chart with all the arrows?  </a:t>
            </a:r>
          </a:p>
          <a:p>
            <a:r>
              <a:rPr lang="en-US" sz="1400" dirty="0"/>
              <a:t>Four of the eleven Borrow Direct institutions participate in multiple consortial borrowing systems.  Two of them have joined other consortial borrowing arrangements since 2012.  </a:t>
            </a:r>
            <a:r>
              <a:rPr lang="en-US" sz="1400" dirty="0" smtClean="0"/>
              <a:t>“Other” </a:t>
            </a:r>
            <a:r>
              <a:rPr lang="en-US" sz="1400" dirty="0"/>
              <a:t>traffic is becoming something of a big deal within this group.</a:t>
            </a:r>
          </a:p>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20</a:t>
            </a:fld>
            <a:endParaRPr lang="en-US"/>
          </a:p>
        </p:txBody>
      </p:sp>
    </p:spTree>
    <p:extLst>
      <p:ext uri="{BB962C8B-B14F-4D97-AF65-F5344CB8AC3E}">
        <p14:creationId xmlns:p14="http://schemas.microsoft.com/office/powerpoint/2010/main" val="1448760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 we change our slide to include a bar that combines Borrow Direct numbers with all the other </a:t>
            </a:r>
            <a:r>
              <a:rPr lang="en-US" sz="2000" dirty="0" err="1"/>
              <a:t>circ</a:t>
            </a:r>
            <a:r>
              <a:rPr lang="en-US" sz="2000" dirty="0"/>
              <a:t>-to-</a:t>
            </a:r>
            <a:r>
              <a:rPr lang="en-US" sz="2000" dirty="0" err="1"/>
              <a:t>circ</a:t>
            </a:r>
            <a:r>
              <a:rPr lang="en-US" sz="2000" dirty="0"/>
              <a:t> traffic attributable to this group of eleven institutions – note the magenta bar in this new chart -- we see that </a:t>
            </a:r>
            <a:r>
              <a:rPr lang="en-US" sz="2000" dirty="0" err="1"/>
              <a:t>circ</a:t>
            </a:r>
            <a:r>
              <a:rPr lang="en-US" sz="2000" dirty="0"/>
              <a:t>-to-</a:t>
            </a:r>
            <a:r>
              <a:rPr lang="en-US" sz="2000" dirty="0" err="1"/>
              <a:t>circ</a:t>
            </a:r>
            <a:r>
              <a:rPr lang="en-US" sz="2000" dirty="0"/>
              <a:t>, or consortial borrowing, is growing even faster than we thought.    </a:t>
            </a:r>
          </a:p>
          <a:p>
            <a:r>
              <a:rPr lang="en-US" sz="2000" dirty="0"/>
              <a:t>It overtakes OCLC ILL a year earlier than Borrow Direct by itself, and by 2013 the volume of consortial borrowing traffic for these eleven institutions towers over all the other methods, breaking the half-million-filled-request threshold.  </a:t>
            </a:r>
          </a:p>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21</a:t>
            </a:fld>
            <a:endParaRPr lang="en-US"/>
          </a:p>
        </p:txBody>
      </p:sp>
    </p:spTree>
    <p:extLst>
      <p:ext uri="{BB962C8B-B14F-4D97-AF65-F5344CB8AC3E}">
        <p14:creationId xmlns:p14="http://schemas.microsoft.com/office/powerpoint/2010/main" val="144876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Now let’s go pixel, or get granular, or trade our Yeti-seeking telescope in for a microscope.  Whatever metaphor you prefer for getting into the finer details and looking at the various parts in relation to the whole.</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22</a:t>
            </a:fld>
            <a:endParaRPr lang="en-US"/>
          </a:p>
        </p:txBody>
      </p:sp>
    </p:spTree>
    <p:extLst>
      <p:ext uri="{BB962C8B-B14F-4D97-AF65-F5344CB8AC3E}">
        <p14:creationId xmlns:p14="http://schemas.microsoft.com/office/powerpoint/2010/main" val="4037876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2" y="4420316"/>
            <a:ext cx="5800407" cy="4187666"/>
          </a:xfrm>
        </p:spPr>
        <p:txBody>
          <a:bodyPr/>
          <a:lstStyle/>
          <a:p>
            <a:r>
              <a:rPr lang="en-US" sz="1800" dirty="0"/>
              <a:t>The questions get even more interesting as you </a:t>
            </a:r>
            <a:r>
              <a:rPr lang="en-US" sz="1800" dirty="0" smtClean="0"/>
              <a:t>dig </a:t>
            </a:r>
            <a:r>
              <a:rPr lang="en-US" sz="1800" dirty="0"/>
              <a:t>more deeply. </a:t>
            </a:r>
          </a:p>
          <a:p>
            <a:r>
              <a:rPr lang="en-US" sz="1800" dirty="0"/>
              <a:t>For instance, here is an example of a real under-the-hood type of question.  Is the growth in overall Borrow Direct activity happening across all eleven members, or is it mostly a product of introducing more partners into the mix? </a:t>
            </a:r>
          </a:p>
          <a:p>
            <a:r>
              <a:rPr lang="en-US" sz="1800" dirty="0"/>
              <a:t>To address that, I broke the overall numbers for all collection sharing activity into three groups – the three original Borrow Direct founders from 1999, the four institutions that joined in 2002, and the four new members who have come on board since 2011.  </a:t>
            </a:r>
          </a:p>
          <a:p>
            <a:r>
              <a:rPr lang="en-US" sz="1800" dirty="0"/>
              <a:t>Here we see the overall activity for the original three Borrow Direct members – growing slightly , then flattening over the last couple of years.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23</a:t>
            </a:fld>
            <a:endParaRPr lang="en-US"/>
          </a:p>
        </p:txBody>
      </p:sp>
    </p:spTree>
    <p:extLst>
      <p:ext uri="{BB962C8B-B14F-4D97-AF65-F5344CB8AC3E}">
        <p14:creationId xmlns:p14="http://schemas.microsoft.com/office/powerpoint/2010/main" val="221417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we add in the overall ILL activity of the four institutions that joined Borrow Direct in 2002.</a:t>
            </a:r>
          </a:p>
          <a:p>
            <a:r>
              <a:rPr lang="en-US" sz="1800" dirty="0"/>
              <a:t>The shape of the line is almost identical to that of the three founders, but a tick less each year. </a:t>
            </a:r>
          </a:p>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24</a:t>
            </a:fld>
            <a:endParaRPr lang="en-US"/>
          </a:p>
        </p:txBody>
      </p:sp>
    </p:spTree>
    <p:extLst>
      <p:ext uri="{BB962C8B-B14F-4D97-AF65-F5344CB8AC3E}">
        <p14:creationId xmlns:p14="http://schemas.microsoft.com/office/powerpoint/2010/main" val="285374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1219" y="4519845"/>
            <a:ext cx="5615940" cy="4187666"/>
          </a:xfrm>
        </p:spPr>
        <p:txBody>
          <a:bodyPr/>
          <a:lstStyle/>
          <a:p>
            <a:r>
              <a:rPr lang="en-US" sz="1800" dirty="0"/>
              <a:t>Now add in the third group, those four institutions that have joined since 2011.  Remember, one joined in 2014, so any effect of their joining won’t be reflected on this slide.</a:t>
            </a:r>
          </a:p>
          <a:p>
            <a:r>
              <a:rPr lang="en-US" sz="1800" dirty="0"/>
              <a:t>The most obvious and striking thing about this chart is the sharp increase in activity among the newest group, almost catching up to the other two by 2013.  Clearly, having a couple of those institutions join Borrow Direct in 2011 had a momentous impact on the overall lending and borrowing volume for those institutions.  </a:t>
            </a:r>
          </a:p>
          <a:p>
            <a:r>
              <a:rPr lang="en-US" sz="1800" dirty="0"/>
              <a:t>This chart would seem to suggest that the growth in overall activity is limited mostly to the new members, and consortial borrowing accounts for most if not all of it.  </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25</a:t>
            </a:fld>
            <a:endParaRPr lang="en-US"/>
          </a:p>
        </p:txBody>
      </p:sp>
    </p:spTree>
    <p:extLst>
      <p:ext uri="{BB962C8B-B14F-4D97-AF65-F5344CB8AC3E}">
        <p14:creationId xmlns:p14="http://schemas.microsoft.com/office/powerpoint/2010/main" val="422363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346" y="4220700"/>
            <a:ext cx="6504790" cy="4231323"/>
          </a:xfrm>
        </p:spPr>
        <p:txBody>
          <a:bodyPr/>
          <a:lstStyle/>
          <a:p>
            <a:r>
              <a:rPr lang="en-US" sz="2000" dirty="0"/>
              <a:t>Remember this slide from the top of the program?  How, overall, the 11 Borrow Direct institutions reported nearly the identical numbers to me that they reported to ARL for those same years?</a:t>
            </a:r>
          </a:p>
          <a:p>
            <a:endParaRPr lang="en-US" sz="2000" dirty="0"/>
          </a:p>
          <a:p>
            <a:r>
              <a:rPr lang="en-US" sz="2000" dirty="0"/>
              <a:t>One of the effects of drilling down into the data is to reveal that, in spite of the apparent match with the numbers previously reported, there is a great deal of diversity to be found by examining each institution’s numbers in turn.</a:t>
            </a:r>
          </a:p>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26</a:t>
            </a:fld>
            <a:endParaRPr lang="en-US"/>
          </a:p>
        </p:txBody>
      </p:sp>
    </p:spTree>
    <p:extLst>
      <p:ext uri="{BB962C8B-B14F-4D97-AF65-F5344CB8AC3E}">
        <p14:creationId xmlns:p14="http://schemas.microsoft.com/office/powerpoint/2010/main" val="3798734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5498" y="4317999"/>
            <a:ext cx="6527960" cy="4521015"/>
          </a:xfrm>
        </p:spPr>
        <p:txBody>
          <a:bodyPr/>
          <a:lstStyle/>
          <a:p>
            <a:r>
              <a:rPr lang="en-US" sz="1400" dirty="0"/>
              <a:t>For instance, this scatter chart shows just how much the responses diverged from each other. </a:t>
            </a:r>
            <a:endParaRPr lang="en-US" sz="1400" dirty="0" smtClean="0"/>
          </a:p>
          <a:p>
            <a:r>
              <a:rPr lang="en-US" sz="1400" dirty="0" smtClean="0"/>
              <a:t>The </a:t>
            </a:r>
            <a:r>
              <a:rPr lang="en-US" sz="1400" dirty="0"/>
              <a:t>chart </a:t>
            </a:r>
            <a:r>
              <a:rPr lang="en-US" sz="1400" dirty="0" smtClean="0"/>
              <a:t>depicts for each institution what </a:t>
            </a:r>
            <a:r>
              <a:rPr lang="en-US" sz="1400" dirty="0"/>
              <a:t>percentage of their ARL-reported borrowing and lending numbers were reported to me.  Within the red circle are 5 institutions whose responses were very close to what they reported to ARL, including one that aced the exercise – 100% by 100%.  The green circle contains 2 more institutions that weren’t all that far off of what they reported to ARL.  The blue triangle contains 3 institutions that reported significantly higher numbers to me than they did to ARL; this was unexpected and bears some looking into.  And finally in the middle of the big rectangle is a single institution that reported considerably less than what was reported to ARL.  This was not unexpected but rather a conscious decision by staff at that institution to report only the activity of the main library, not the many branches, which would have been too tall of an order for the short data-gathering window we had to work with.  The takeaway from this slide is simply that there is more complexity hidden within the numbers than you might at first imagine, and that I need to spend some time investigating the variances to make sure they don’t undermine any of the conclusions that the data seems to suggest.</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27</a:t>
            </a:fld>
            <a:endParaRPr lang="en-US"/>
          </a:p>
        </p:txBody>
      </p:sp>
    </p:spTree>
    <p:extLst>
      <p:ext uri="{BB962C8B-B14F-4D97-AF65-F5344CB8AC3E}">
        <p14:creationId xmlns:p14="http://schemas.microsoft.com/office/powerpoint/2010/main" val="370840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315"/>
            <a:ext cx="5615940" cy="4418699"/>
          </a:xfrm>
        </p:spPr>
        <p:txBody>
          <a:bodyPr/>
          <a:lstStyle/>
          <a:p>
            <a:r>
              <a:rPr lang="en-US" sz="1600" dirty="0"/>
              <a:t>Here’s another way to look at the data about which institutions reported what percentage of their previously-reported ARL figures.</a:t>
            </a:r>
          </a:p>
          <a:p>
            <a:endParaRPr lang="en-US" sz="1600" dirty="0"/>
          </a:p>
          <a:p>
            <a:r>
              <a:rPr lang="en-US" sz="1600" dirty="0"/>
              <a:t>I’ve broken the reporting percentages into the same three groups we used to look at overall resource sharing activity a few slides ago – the three original founding members of the Borrow Direct consortium, the four institutions that joined in 2002, and the four new ones that have come on board since 2011.  When looked at through this prism, the only variance that really sticks out is the percentage reported in 2012 by the three original founding members.  This suggests that a closer look at the data behind those numbers would be worth the effort.  </a:t>
            </a:r>
          </a:p>
          <a:p>
            <a:endParaRPr lang="en-US" sz="1600" dirty="0"/>
          </a:p>
          <a:p>
            <a:r>
              <a:rPr lang="en-US" sz="1600" dirty="0"/>
              <a:t>I will also be querying all the participants with various types of questions </a:t>
            </a:r>
            <a:r>
              <a:rPr lang="en-US" sz="1600"/>
              <a:t>that </a:t>
            </a:r>
            <a:r>
              <a:rPr lang="en-US" sz="1600" smtClean="0"/>
              <a:t>arise </a:t>
            </a:r>
            <a:r>
              <a:rPr lang="en-US" sz="1600" dirty="0"/>
              <a:t>as I look through the individual sets of data.</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28</a:t>
            </a:fld>
            <a:endParaRPr lang="en-US"/>
          </a:p>
        </p:txBody>
      </p:sp>
    </p:spTree>
    <p:extLst>
      <p:ext uri="{BB962C8B-B14F-4D97-AF65-F5344CB8AC3E}">
        <p14:creationId xmlns:p14="http://schemas.microsoft.com/office/powerpoint/2010/main" val="714845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 no </a:t>
            </a:r>
            <a:r>
              <a:rPr lang="en-US" sz="1600" dirty="0"/>
              <a:t>doubt remember this chart with all the pretty arrows.  Breaking this report into the three groups was another way to reveal some stark differences lying just beneath the surface of this seemingly homogenous set of resource sharing partners.  </a:t>
            </a:r>
          </a:p>
          <a:p>
            <a:r>
              <a:rPr lang="en-US" sz="1600" dirty="0" smtClean="0"/>
              <a:t>Once again, this version of the chart the results for all </a:t>
            </a:r>
            <a:r>
              <a:rPr lang="en-US" sz="1600" dirty="0"/>
              <a:t>eleven </a:t>
            </a:r>
            <a:r>
              <a:rPr lang="en-US" sz="1600" dirty="0" smtClean="0"/>
              <a:t>institutions.  In the aggregate, they </a:t>
            </a:r>
            <a:r>
              <a:rPr lang="en-US" sz="1600" dirty="0"/>
              <a:t>are net </a:t>
            </a:r>
            <a:r>
              <a:rPr lang="en-US" sz="1600" dirty="0" smtClean="0"/>
              <a:t>lenders.  Overall </a:t>
            </a:r>
            <a:r>
              <a:rPr lang="en-US" sz="1600" dirty="0"/>
              <a:t>numbers and Borrow Direct numbers are trending up.  By 2012 most of the more traditional methods of resource sharing are trending down.</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29</a:t>
            </a:fld>
            <a:endParaRPr lang="en-US"/>
          </a:p>
        </p:txBody>
      </p:sp>
    </p:spTree>
    <p:extLst>
      <p:ext uri="{BB962C8B-B14F-4D97-AF65-F5344CB8AC3E}">
        <p14:creationId xmlns:p14="http://schemas.microsoft.com/office/powerpoint/2010/main" val="291833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4192" y="4420316"/>
            <a:ext cx="5615940" cy="4187666"/>
          </a:xfrm>
        </p:spPr>
        <p:txBody>
          <a:bodyPr/>
          <a:lstStyle/>
          <a:p>
            <a:r>
              <a:rPr lang="en-US" sz="2000" dirty="0"/>
              <a:t>First, let’s get this important question out of the way.  What, in fact, is an ILL Yeti?  On one level it’s a </a:t>
            </a:r>
            <a:r>
              <a:rPr lang="en-US" sz="2000" dirty="0" smtClean="0"/>
              <a:t>goofy metaphor I </a:t>
            </a:r>
            <a:r>
              <a:rPr lang="en-US" sz="2000" dirty="0"/>
              <a:t>chose for this Webinar some weeks ago without thinking </a:t>
            </a:r>
            <a:r>
              <a:rPr lang="en-US" sz="2000" dirty="0" smtClean="0"/>
              <a:t>about </a:t>
            </a:r>
            <a:r>
              <a:rPr lang="en-US" sz="2000" dirty="0"/>
              <a:t>the fact that </a:t>
            </a:r>
            <a:r>
              <a:rPr lang="en-US" sz="2000" dirty="0" smtClean="0"/>
              <a:t>“ILL” is technical </a:t>
            </a:r>
            <a:r>
              <a:rPr lang="en-US" sz="2000" dirty="0"/>
              <a:t>jargon and might be confusing to someone who doesn’t </a:t>
            </a:r>
            <a:r>
              <a:rPr lang="en-US" sz="2000" dirty="0" err="1"/>
              <a:t>sprekka</a:t>
            </a:r>
            <a:r>
              <a:rPr lang="en-US" sz="2000" dirty="0"/>
              <a:t> da library </a:t>
            </a:r>
            <a:r>
              <a:rPr lang="en-US" sz="2000" dirty="0" err="1"/>
              <a:t>lingie</a:t>
            </a:r>
            <a:r>
              <a:rPr lang="en-US" sz="2000" dirty="0"/>
              <a:t>.  I can tell you one thing that it isn’t…</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a:t>
            </a:fld>
            <a:endParaRPr lang="en-US"/>
          </a:p>
        </p:txBody>
      </p:sp>
    </p:spTree>
    <p:extLst>
      <p:ext uri="{BB962C8B-B14F-4D97-AF65-F5344CB8AC3E}">
        <p14:creationId xmlns:p14="http://schemas.microsoft.com/office/powerpoint/2010/main" val="2287934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represents the same snapshot for just the three original founding members of the Borrow Direct consortium.  Aside from on OCLC, the data for these institutions aggregates as net borrowers.  Even in the overall category, for the most recent numbers for this group shows a downward trend.</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30</a:t>
            </a:fld>
            <a:endParaRPr lang="en-US"/>
          </a:p>
        </p:txBody>
      </p:sp>
    </p:spTree>
    <p:extLst>
      <p:ext uri="{BB962C8B-B14F-4D97-AF65-F5344CB8AC3E}">
        <p14:creationId xmlns:p14="http://schemas.microsoft.com/office/powerpoint/2010/main" val="3154694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Moving on to the four institutions that joined in 2002 – this group more closely reflects the snapshot for the whole group of 11 members.  More net lending, more trending up in various categories.  But again, just as with the group of three founding libraries, overall in 2013 the numbers are trending down.</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31</a:t>
            </a:fld>
            <a:endParaRPr lang="en-US"/>
          </a:p>
        </p:txBody>
      </p:sp>
    </p:spTree>
    <p:extLst>
      <p:ext uri="{BB962C8B-B14F-4D97-AF65-F5344CB8AC3E}">
        <p14:creationId xmlns:p14="http://schemas.microsoft.com/office/powerpoint/2010/main" val="2712093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Finally, the snapshot for the four Borrow Direct members who joined from 2011 through 2014.  No activity in the Borrow Direct venue for 2010, of course.  Much net lending and upward trending across the board.  Downward trending in </a:t>
            </a:r>
            <a:r>
              <a:rPr lang="en-US" sz="1800" dirty="0" err="1"/>
              <a:t>RapidILL</a:t>
            </a:r>
            <a:r>
              <a:rPr lang="en-US" sz="1800" dirty="0"/>
              <a:t> and </a:t>
            </a:r>
            <a:r>
              <a:rPr lang="en-US" sz="1800" dirty="0" err="1"/>
              <a:t>Docline</a:t>
            </a:r>
            <a:r>
              <a:rPr lang="en-US" sz="1800" dirty="0"/>
              <a:t> for the past couple of years.</a:t>
            </a:r>
          </a:p>
          <a:p>
            <a:endParaRPr lang="en-US" sz="1800" dirty="0"/>
          </a:p>
          <a:p>
            <a:r>
              <a:rPr lang="en-US" sz="1800" dirty="0"/>
              <a:t>The new kids at the ball appear to be providing the growth.  Among this group, even OCLC ILL activity is up across the board.</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32</a:t>
            </a:fld>
            <a:endParaRPr lang="en-US"/>
          </a:p>
        </p:txBody>
      </p:sp>
    </p:spTree>
    <p:extLst>
      <p:ext uri="{BB962C8B-B14F-4D97-AF65-F5344CB8AC3E}">
        <p14:creationId xmlns:p14="http://schemas.microsoft.com/office/powerpoint/2010/main" val="1894917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That’s kind of where I am as of today, as far as things I can report out.  Here’s a preview of what remains to be done.</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33</a:t>
            </a:fld>
            <a:endParaRPr lang="en-US"/>
          </a:p>
        </p:txBody>
      </p:sp>
    </p:spTree>
    <p:extLst>
      <p:ext uri="{BB962C8B-B14F-4D97-AF65-F5344CB8AC3E}">
        <p14:creationId xmlns:p14="http://schemas.microsoft.com/office/powerpoint/2010/main" val="2521745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2724" y="4420314"/>
            <a:ext cx="6553508" cy="4545885"/>
          </a:xfrm>
        </p:spPr>
        <p:txBody>
          <a:bodyPr/>
          <a:lstStyle/>
          <a:p>
            <a:r>
              <a:rPr lang="en-US" dirty="0" smtClean="0"/>
              <a:t>I’ve spent April designing individual snapshots comparing each institution’s numbers</a:t>
            </a:r>
            <a:r>
              <a:rPr lang="en-US" baseline="0" dirty="0" smtClean="0"/>
              <a:t> with the group averages, and then posing questions based on what I’m seeing in the data.  Those reports are about to go out to the Borrow Direct institutions.  </a:t>
            </a:r>
          </a:p>
          <a:p>
            <a:r>
              <a:rPr lang="en-US" baseline="0" dirty="0" smtClean="0"/>
              <a:t>Some of the questions will seek to get at the underlying causes for changes in the trends over time; some will ask about the thinking behind joining a particular consortial group or sending a particular request through a particular venue rather than other. </a:t>
            </a:r>
            <a:r>
              <a:rPr lang="en-US" dirty="0" smtClean="0"/>
              <a:t>I really feel like the insight gained from going back to the Borrow Direct ILL staff with questions may end up being the most interesting</a:t>
            </a:r>
            <a:r>
              <a:rPr lang="en-US" baseline="0" dirty="0" smtClean="0"/>
              <a:t> output of the study.  A</a:t>
            </a:r>
            <a:r>
              <a:rPr lang="en-US" dirty="0" smtClean="0"/>
              <a:t>lready I’ve been talking with some of them.  An ILL person from Penn was quite eloquent about ILL processes having grown to be very efficient.  ILL departments are delivering a lot more material these days from their own collections, because the technology has gotten better at catching ILL requests for materials already owned.  This alone, the Penn person pointed out, could account for a 10-to-15% drop in borrowing every year. I can hardly wait to speak with the other ILL folks.</a:t>
            </a:r>
          </a:p>
          <a:p>
            <a:r>
              <a:rPr lang="en-US" baseline="0" dirty="0" smtClean="0"/>
              <a:t>I may spend some time on fill rates and </a:t>
            </a:r>
            <a:r>
              <a:rPr lang="en-US" baseline="0" dirty="0" err="1" smtClean="0"/>
              <a:t>returnables</a:t>
            </a:r>
            <a:r>
              <a:rPr lang="en-US" baseline="0" dirty="0" smtClean="0"/>
              <a:t> vs non-</a:t>
            </a:r>
            <a:r>
              <a:rPr lang="en-US" baseline="0" dirty="0" err="1" smtClean="0"/>
              <a:t>returnables</a:t>
            </a:r>
            <a:r>
              <a:rPr lang="en-US" baseline="0" dirty="0" smtClean="0"/>
              <a:t>, if that is of interest to the ILL staffers.  </a:t>
            </a:r>
            <a:r>
              <a:rPr lang="en-US" dirty="0" smtClean="0"/>
              <a:t>I especially want to look closely at how each member of the group interacted with the others via OCLC ILL and track how that changed as more institutions joined Borrow Direct.  </a:t>
            </a:r>
          </a:p>
          <a:p>
            <a:r>
              <a:rPr lang="en-US" dirty="0" smtClean="0"/>
              <a:t>When this project is finished, there may be other questions to pursue with more detailed data, such as tracking what sorts of material is being loaned via the various methods, both within and outside the group. And since this is a small, unscientific sample, it may be worth doing this same analysis with data from other groups and other types of libraries.  I</a:t>
            </a:r>
            <a:r>
              <a:rPr lang="en-US" baseline="0" dirty="0" smtClean="0"/>
              <a:t> have a solid commitment from the CIC libraries to take part in an extension of this study, and they want to track some additional data points such as purchase on demand.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34</a:t>
            </a:fld>
            <a:endParaRPr lang="en-US"/>
          </a:p>
        </p:txBody>
      </p:sp>
    </p:spTree>
    <p:extLst>
      <p:ext uri="{BB962C8B-B14F-4D97-AF65-F5344CB8AC3E}">
        <p14:creationId xmlns:p14="http://schemas.microsoft.com/office/powerpoint/2010/main" val="1887995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2" y="4420315"/>
            <a:ext cx="6007440" cy="4418699"/>
          </a:xfrm>
        </p:spPr>
        <p:txBody>
          <a:bodyPr/>
          <a:lstStyle/>
          <a:p>
            <a:r>
              <a:rPr lang="en-US" sz="1400" dirty="0"/>
              <a:t>W</a:t>
            </a:r>
            <a:r>
              <a:rPr lang="en-US" sz="1400" dirty="0" smtClean="0"/>
              <a:t>e’ve </a:t>
            </a:r>
            <a:r>
              <a:rPr lang="en-US" sz="1400" dirty="0"/>
              <a:t>come to the end of my prepared remarks.  Let’s do a quick recap of what seems to be indicated by </a:t>
            </a:r>
            <a:r>
              <a:rPr lang="en-US" sz="1400" dirty="0" smtClean="0"/>
              <a:t>this </a:t>
            </a:r>
            <a:r>
              <a:rPr lang="en-US" sz="1400" dirty="0"/>
              <a:t>small but </a:t>
            </a:r>
            <a:r>
              <a:rPr lang="en-US" sz="1400" dirty="0" smtClean="0"/>
              <a:t>hopefully </a:t>
            </a:r>
            <a:r>
              <a:rPr lang="en-US" sz="1400" dirty="0"/>
              <a:t>representative pool of collection sharing data.</a:t>
            </a:r>
          </a:p>
          <a:p>
            <a:r>
              <a:rPr lang="en-US" sz="1400" dirty="0"/>
              <a:t>There seem to be two main findings.</a:t>
            </a:r>
          </a:p>
          <a:p>
            <a:r>
              <a:rPr lang="en-US" sz="1400" dirty="0"/>
              <a:t>One, according to the numbers from the Borrow Direct group, traditional ILL seems to be slightly on the decline, at least among these highly active libraries.  Two, consortial borrowing is growing, and at a steep rate – but much of that growth may be due to more institutions getting involved with using that particular sharing model.  </a:t>
            </a:r>
            <a:endParaRPr lang="en-US" sz="1400" dirty="0" smtClean="0"/>
          </a:p>
          <a:p>
            <a:r>
              <a:rPr lang="en-US" sz="1400" dirty="0" smtClean="0"/>
              <a:t>What I’m not sure about is the WHY.</a:t>
            </a:r>
            <a:endParaRPr lang="en-US" sz="1400" dirty="0"/>
          </a:p>
          <a:p>
            <a:r>
              <a:rPr lang="en-US" sz="1400" dirty="0"/>
              <a:t>What will follow-up interviews with Borrow Direct ILL staffers reveal?  Will have to wait and see.  After all, this IS </a:t>
            </a:r>
            <a:r>
              <a:rPr lang="en-US" sz="1400" dirty="0" smtClean="0"/>
              <a:t>a work in progress.</a:t>
            </a:r>
            <a:endParaRPr lang="en-US" sz="1400" dirty="0"/>
          </a:p>
          <a:p>
            <a:r>
              <a:rPr lang="en-US" sz="1400" dirty="0"/>
              <a:t>In the meantime, what do you think?  </a:t>
            </a:r>
            <a:r>
              <a:rPr lang="en-US" sz="1400" dirty="0" smtClean="0"/>
              <a:t>Am I on target about the WHAT?  Do you have opinions about the WHY?  And did </a:t>
            </a:r>
            <a:r>
              <a:rPr lang="en-US" sz="1400" dirty="0"/>
              <a:t>you catch a glimpse today of the ILL Yeti?  Did you see even a shadow of the big, big picture of system-wide collection </a:t>
            </a:r>
            <a:r>
              <a:rPr lang="en-US" sz="1400" dirty="0" smtClean="0"/>
              <a:t>sharing, enough to be able to picture what that must be like?  </a:t>
            </a:r>
            <a:endParaRPr lang="en-US" sz="1400"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35</a:t>
            </a:fld>
            <a:endParaRPr lang="en-US"/>
          </a:p>
        </p:txBody>
      </p:sp>
    </p:spTree>
    <p:extLst>
      <p:ext uri="{BB962C8B-B14F-4D97-AF65-F5344CB8AC3E}">
        <p14:creationId xmlns:p14="http://schemas.microsoft.com/office/powerpoint/2010/main" val="4155052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817"/>
            <a:r>
              <a:rPr lang="en-US" sz="2000" dirty="0"/>
              <a:t>Please share your questions and comments.  And thanks for listening!</a:t>
            </a:r>
          </a:p>
          <a:p>
            <a:endParaRPr lang="en-US" sz="2000"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36</a:t>
            </a:fld>
            <a:endParaRPr lang="en-US"/>
          </a:p>
        </p:txBody>
      </p:sp>
    </p:spTree>
    <p:extLst>
      <p:ext uri="{BB962C8B-B14F-4D97-AF65-F5344CB8AC3E}">
        <p14:creationId xmlns:p14="http://schemas.microsoft.com/office/powerpoint/2010/main" val="3628056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37</a:t>
            </a:fld>
            <a:endParaRPr lang="en-US"/>
          </a:p>
        </p:txBody>
      </p:sp>
    </p:spTree>
    <p:extLst>
      <p:ext uri="{BB962C8B-B14F-4D97-AF65-F5344CB8AC3E}">
        <p14:creationId xmlns:p14="http://schemas.microsoft.com/office/powerpoint/2010/main" val="94859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a:t>
            </a:r>
            <a:r>
              <a:rPr lang="en-US" sz="2000" dirty="0"/>
              <a:t>ILL yeti is not, in fact, ill. </a:t>
            </a:r>
            <a:r>
              <a:rPr lang="en-US" sz="2000" dirty="0" smtClean="0"/>
              <a:t>Nor </a:t>
            </a:r>
            <a:r>
              <a:rPr lang="en-US" sz="2000" dirty="0"/>
              <a:t>is </a:t>
            </a:r>
            <a:r>
              <a:rPr lang="en-US" sz="2000" dirty="0" smtClean="0"/>
              <a:t>it </a:t>
            </a:r>
            <a:r>
              <a:rPr lang="en-US" sz="2000" dirty="0"/>
              <a:t>dead, </a:t>
            </a:r>
            <a:r>
              <a:rPr lang="en-US" sz="2000" dirty="0" smtClean="0"/>
              <a:t>or </a:t>
            </a:r>
            <a:r>
              <a:rPr lang="en-US" sz="2000" dirty="0"/>
              <a:t>dying, nor even particularly endangered.  No, the ILL Yeti is elusive.  Scarce. </a:t>
            </a:r>
            <a:r>
              <a:rPr lang="en-US" sz="2000" dirty="0" smtClean="0"/>
              <a:t>Hard </a:t>
            </a:r>
            <a:r>
              <a:rPr lang="en-US" sz="2000" dirty="0"/>
              <a:t>to find, harder to track, maybe impossible to capture, notoriously shy and jealous of its privacy.  Many of us hope to catch a glimpse of this magnificent creature and spend considerable chunks of </a:t>
            </a:r>
            <a:r>
              <a:rPr lang="en-US" sz="2000" dirty="0" smtClean="0"/>
              <a:t>our time </a:t>
            </a:r>
            <a:r>
              <a:rPr lang="en-US" sz="2000" dirty="0"/>
              <a:t>working toward that goal.  You can tell me at the end of the hour whether I’ve managed to provide a legitimate glimpse of the ILL Yeti to you on this day.</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4</a:t>
            </a:fld>
            <a:endParaRPr lang="en-US"/>
          </a:p>
        </p:txBody>
      </p:sp>
    </p:spTree>
    <p:extLst>
      <p:ext uri="{BB962C8B-B14F-4D97-AF65-F5344CB8AC3E}">
        <p14:creationId xmlns:p14="http://schemas.microsoft.com/office/powerpoint/2010/main" val="49697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 few words about what set me on the trail of the ILL Yeti.</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5</a:t>
            </a:fld>
            <a:endParaRPr lang="en-US"/>
          </a:p>
        </p:txBody>
      </p:sp>
    </p:spTree>
    <p:extLst>
      <p:ext uri="{BB962C8B-B14F-4D97-AF65-F5344CB8AC3E}">
        <p14:creationId xmlns:p14="http://schemas.microsoft.com/office/powerpoint/2010/main" val="208061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555625"/>
            <a:ext cx="4651375" cy="3489325"/>
          </a:xfrm>
        </p:spPr>
      </p:sp>
      <p:sp>
        <p:nvSpPr>
          <p:cNvPr id="3" name="Notes Placeholder 2"/>
          <p:cNvSpPr>
            <a:spLocks noGrp="1"/>
          </p:cNvSpPr>
          <p:nvPr>
            <p:ph type="body" idx="1"/>
          </p:nvPr>
        </p:nvSpPr>
        <p:spPr>
          <a:xfrm>
            <a:off x="328773" y="4397340"/>
            <a:ext cx="6441555" cy="4441675"/>
          </a:xfrm>
        </p:spPr>
        <p:txBody>
          <a:bodyPr/>
          <a:lstStyle/>
          <a:p>
            <a:r>
              <a:rPr lang="en-US" sz="1800" dirty="0"/>
              <a:t>Most libraries, no matter what type – public, academic, government, special – are involved in multiple resource sharing  consortia, with their ILL traffic passing through several different requesting and fulfillment systems.  No one has access to all that collection sharing data from all those various systems.  </a:t>
            </a:r>
          </a:p>
          <a:p>
            <a:endParaRPr lang="en-US" sz="1800" dirty="0"/>
          </a:p>
          <a:p>
            <a:r>
              <a:rPr lang="en-US" sz="1800" dirty="0"/>
              <a:t>All institutions that are members of the Association of Research Libraries report how many items they borrow through interlibrary loan each year, and how many items they supply.</a:t>
            </a:r>
          </a:p>
          <a:p>
            <a:r>
              <a:rPr lang="en-US" sz="1800" dirty="0"/>
              <a:t>But they send in one big number for the whole institution, with data gathered from every branch library and from every ILL system and mushed together – I believe that MUSHED is the correct technical term here – so that it’s really hard to make any sense out of what you’re looking at.</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6</a:t>
            </a:fld>
            <a:endParaRPr lang="en-US"/>
          </a:p>
        </p:txBody>
      </p:sp>
    </p:spTree>
    <p:extLst>
      <p:ext uri="{BB962C8B-B14F-4D97-AF65-F5344CB8AC3E}">
        <p14:creationId xmlns:p14="http://schemas.microsoft.com/office/powerpoint/2010/main" val="932510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5920" y="4567244"/>
            <a:ext cx="5801549" cy="4187666"/>
          </a:xfrm>
        </p:spPr>
        <p:txBody>
          <a:bodyPr/>
          <a:lstStyle/>
          <a:p>
            <a:r>
              <a:rPr lang="en-US" sz="1800" dirty="0"/>
              <a:t>My investigation got started because of a simple conversation between Katie Birch, a director of product management at OCLC, and OCLC’s chief strategist </a:t>
            </a:r>
            <a:r>
              <a:rPr lang="en-US" sz="1800" dirty="0" err="1"/>
              <a:t>Lorcan</a:t>
            </a:r>
            <a:r>
              <a:rPr lang="en-US" sz="1800" dirty="0"/>
              <a:t> Dempsey. </a:t>
            </a:r>
          </a:p>
          <a:p>
            <a:r>
              <a:rPr lang="en-US" sz="1800" dirty="0"/>
              <a:t>Katie mentioned in passing that, over the last few years, the volume of requests going through the OCLC ILL infrastructure has been on a slow but steady decline.  </a:t>
            </a:r>
          </a:p>
          <a:p>
            <a:r>
              <a:rPr lang="en-US" sz="1800" dirty="0" err="1"/>
              <a:t>Lorcan</a:t>
            </a:r>
            <a:r>
              <a:rPr lang="en-US" sz="1800" dirty="0"/>
              <a:t> was intrigued.  He wanted to know if this was happening across all forms of collection sharing, in every corner of the ecosystem.    </a:t>
            </a:r>
          </a:p>
          <a:p>
            <a:r>
              <a:rPr lang="en-US" sz="1800" dirty="0"/>
              <a:t>Katie shrugged and said, “I </a:t>
            </a:r>
            <a:r>
              <a:rPr lang="en-US" sz="1800" dirty="0" err="1"/>
              <a:t>dunno</a:t>
            </a:r>
            <a:r>
              <a:rPr lang="en-US" sz="1800" dirty="0"/>
              <a:t>.”  Of such fateful encounters are grand </a:t>
            </a:r>
            <a:r>
              <a:rPr lang="en-US" sz="1800" dirty="0" smtClean="0"/>
              <a:t>and epic journeys </a:t>
            </a:r>
            <a:r>
              <a:rPr lang="en-US" sz="1800" dirty="0"/>
              <a:t>born.</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7</a:t>
            </a:fld>
            <a:endParaRPr lang="en-US"/>
          </a:p>
        </p:txBody>
      </p:sp>
    </p:spTree>
    <p:extLst>
      <p:ext uri="{BB962C8B-B14F-4D97-AF65-F5344CB8AC3E}">
        <p14:creationId xmlns:p14="http://schemas.microsoft.com/office/powerpoint/2010/main" val="268090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197" y="4419507"/>
            <a:ext cx="6167134" cy="4419508"/>
          </a:xfrm>
        </p:spPr>
        <p:txBody>
          <a:bodyPr/>
          <a:lstStyle/>
          <a:p>
            <a:r>
              <a:rPr lang="en-US" sz="1600" dirty="0" smtClean="0"/>
              <a:t>At other times </a:t>
            </a:r>
            <a:r>
              <a:rPr lang="en-US" sz="1600" dirty="0"/>
              <a:t>such encounters result in small and rather interesting ILL studies.  At </a:t>
            </a:r>
            <a:r>
              <a:rPr lang="en-US" sz="1600" dirty="0" err="1"/>
              <a:t>Lorcan’s</a:t>
            </a:r>
            <a:r>
              <a:rPr lang="en-US" sz="1600" dirty="0"/>
              <a:t> behest, Katie and I got together and decided we’d like nothing more than to find out the answers to these three questions.  </a:t>
            </a:r>
          </a:p>
          <a:p>
            <a:r>
              <a:rPr lang="en-US" sz="1600" dirty="0" smtClean="0"/>
              <a:t>One:  Is </a:t>
            </a:r>
            <a:r>
              <a:rPr lang="en-US" sz="1600" dirty="0"/>
              <a:t>ILL traffic overall going up, or is it going down?  </a:t>
            </a:r>
          </a:p>
          <a:p>
            <a:r>
              <a:rPr lang="en-US" sz="1600" dirty="0" smtClean="0"/>
              <a:t>Two:  Are </a:t>
            </a:r>
            <a:r>
              <a:rPr lang="en-US" sz="1600" dirty="0"/>
              <a:t>there any patterns or trends to be found among those libraries where the volume of traffic is increasing, or among those where it is decreasing?</a:t>
            </a:r>
          </a:p>
          <a:p>
            <a:r>
              <a:rPr lang="en-US" sz="1600" dirty="0"/>
              <a:t>And thirdly, what sort of thinking goes into the choice of a particular fulfillment system or venue for a particular request? </a:t>
            </a:r>
            <a:r>
              <a:rPr lang="en-US" sz="1600" dirty="0" smtClean="0"/>
              <a:t> Yes what I’ve just described is the elusive big picture of resource sharing – The ILL Yeti. </a:t>
            </a:r>
            <a:endParaRPr lang="en-US" sz="1600" dirty="0"/>
          </a:p>
          <a:p>
            <a:r>
              <a:rPr lang="en-US" sz="1600" dirty="0"/>
              <a:t>Have I mentioned that ILL data that presents a complete picture of any institution’s collection sharing activity is extremely hard to come by?  I have?  </a:t>
            </a:r>
          </a:p>
          <a:p>
            <a:r>
              <a:rPr lang="en-US" sz="1600" dirty="0"/>
              <a:t>Good</a:t>
            </a:r>
            <a:r>
              <a:rPr lang="en-US" sz="1800" dirty="0"/>
              <a:t>.</a:t>
            </a:r>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8</a:t>
            </a:fld>
            <a:endParaRPr lang="en-US"/>
          </a:p>
        </p:txBody>
      </p:sp>
    </p:spTree>
    <p:extLst>
      <p:ext uri="{BB962C8B-B14F-4D97-AF65-F5344CB8AC3E}">
        <p14:creationId xmlns:p14="http://schemas.microsoft.com/office/powerpoint/2010/main" val="404401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0418" y="4420316"/>
            <a:ext cx="6143946" cy="4187666"/>
          </a:xfrm>
        </p:spPr>
        <p:txBody>
          <a:bodyPr/>
          <a:lstStyle/>
          <a:p>
            <a:r>
              <a:rPr lang="en-US" dirty="0" smtClean="0"/>
              <a:t>Enter the Borrow Direct consortium.  </a:t>
            </a:r>
            <a:endParaRPr lang="en-US" dirty="0"/>
          </a:p>
          <a:p>
            <a:r>
              <a:rPr lang="en-US" dirty="0" smtClean="0"/>
              <a:t>This group was an early adopter of what is known as the consortial borrowing model of sharing collections.  You may also have heard of this model referred to as </a:t>
            </a:r>
            <a:r>
              <a:rPr lang="en-US" dirty="0" err="1" smtClean="0"/>
              <a:t>circ</a:t>
            </a:r>
            <a:r>
              <a:rPr lang="en-US" dirty="0" smtClean="0"/>
              <a:t>-to-</a:t>
            </a:r>
            <a:r>
              <a:rPr lang="en-US" dirty="0" err="1" smtClean="0"/>
              <a:t>circ</a:t>
            </a:r>
            <a:r>
              <a:rPr lang="en-US" dirty="0" smtClean="0"/>
              <a:t> or expanded circulation.  What it means is that the group creates a virtual catalog that encompasses all their collections, and patrons of any of the institutions can search that catalog and request monographs from any of the other institutions.  Unlike traditional interlibrary loan, which can take from one to three weeks if you’re talking about returnable items, these books requested via consortial borrowing tend to show up at the borrower’s library within two or three days.  As you can imagine, this has been a very popular service with library patrons wherever it has been introduced. </a:t>
            </a:r>
          </a:p>
          <a:p>
            <a:r>
              <a:rPr lang="en-US" dirty="0" smtClean="0"/>
              <a:t>Borrow Direct started out in 1999 with just three institutions – Yale, Columbia, and Penn.  In 2002 they added four more partners – Brown, Cornell, Dartmouth and Princeton.  More recently, in 2011, Harvard and MIT joined.  University of Chicago joined in 2013,and just this past summer Johns Hopkins University signed up, bringing the total to eleven institutions.  (Duke just joined within the past month</a:t>
            </a:r>
            <a:r>
              <a:rPr lang="en-US" baseline="0" dirty="0" smtClean="0"/>
              <a:t> but will not be part of the current study.)</a:t>
            </a:r>
            <a:endParaRPr lang="en-US" dirty="0" smtClean="0"/>
          </a:p>
          <a:p>
            <a:r>
              <a:rPr lang="en-US" dirty="0" smtClean="0"/>
              <a:t>To me, Borrow Direct seemed like a group whose overall collection sharing activity would provide a fascinating snapshot of what’s going on in the community, at least among large North American academic institutions.  And, as it turned out, all eleven institutions were willing to provide the statistical data I need in order to conduct the analysis.  </a:t>
            </a:r>
          </a:p>
          <a:p>
            <a:r>
              <a:rPr lang="en-US" dirty="0" smtClean="0"/>
              <a:t>It would be a small sample, and not necessarily indicative of all types of libraries.  But you have to start somewhere, and this seemed to me like just about the best start imaginable.</a:t>
            </a:r>
            <a:endParaRPr lang="en-US" dirty="0"/>
          </a:p>
          <a:p>
            <a:endParaRPr lang="en-US" sz="1100" dirty="0"/>
          </a:p>
        </p:txBody>
      </p:sp>
      <p:sp>
        <p:nvSpPr>
          <p:cNvPr id="4" name="Slide Number Placeholder 3"/>
          <p:cNvSpPr>
            <a:spLocks noGrp="1"/>
          </p:cNvSpPr>
          <p:nvPr>
            <p:ph type="sldNum" sz="quarter" idx="10"/>
          </p:nvPr>
        </p:nvSpPr>
        <p:spPr/>
        <p:txBody>
          <a:bodyPr/>
          <a:lstStyle/>
          <a:p>
            <a:pPr>
              <a:defRPr/>
            </a:pPr>
            <a:fld id="{AD91B80C-3604-4600-93E9-FBCE205D5BF5}" type="slidenum">
              <a:rPr lang="en-US" smtClean="0"/>
              <a:pPr>
                <a:defRPr/>
              </a:pPr>
              <a:t>9</a:t>
            </a:fld>
            <a:endParaRPr lang="en-US"/>
          </a:p>
        </p:txBody>
      </p:sp>
    </p:spTree>
    <p:extLst>
      <p:ext uri="{BB962C8B-B14F-4D97-AF65-F5344CB8AC3E}">
        <p14:creationId xmlns:p14="http://schemas.microsoft.com/office/powerpoint/2010/main" val="3361736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jpeg"/><Relationship Id="rId7" Type="http://schemas.openxmlformats.org/officeDocument/2006/relationships/hyperlink" Target="http://creativecommons.org/licenses/by/3.0/" TargetMode="External"/><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68868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endParaRPr lang="en-US" dirty="0"/>
          </a:p>
        </p:txBody>
      </p:sp>
    </p:spTree>
    <p:extLst>
      <p:ext uri="{BB962C8B-B14F-4D97-AF65-F5344CB8AC3E}">
        <p14:creationId xmlns:p14="http://schemas.microsoft.com/office/powerpoint/2010/main" val="1113974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38666983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1942362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prstGeom prst="rect">
            <a:avLst/>
          </a:prstGeo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ation Title - Share">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4763"/>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3"/>
          <a:srcRect/>
          <a:stretch>
            <a:fillRect/>
          </a:stretch>
        </p:blipFill>
        <p:spPr bwMode="auto">
          <a:xfrm>
            <a:off x="0" y="0"/>
            <a:ext cx="2706688" cy="6858000"/>
          </a:xfrm>
          <a:prstGeom prst="rect">
            <a:avLst/>
          </a:prstGeom>
          <a:noFill/>
          <a:ln w="9525">
            <a:noFill/>
            <a:miter lim="800000"/>
            <a:headEnd/>
            <a:tailEnd/>
          </a:ln>
        </p:spPr>
      </p:pic>
      <p:pic>
        <p:nvPicPr>
          <p:cNvPr id="9" name="Picture 4" descr="OCLC-RESEARCH_H_MB.png"/>
          <p:cNvPicPr>
            <a:picLocks noChangeAspect="1"/>
          </p:cNvPicPr>
          <p:nvPr/>
        </p:nvPicPr>
        <p:blipFill>
          <a:blip r:embed="rId4"/>
          <a:srcRect/>
          <a:stretch>
            <a:fillRect/>
          </a:stretch>
        </p:blipFill>
        <p:spPr bwMode="auto">
          <a:xfrm>
            <a:off x="2798763" y="5651500"/>
            <a:ext cx="2763837" cy="911225"/>
          </a:xfrm>
          <a:prstGeom prst="rect">
            <a:avLst/>
          </a:prstGeom>
          <a:noFill/>
          <a:ln w="9525">
            <a:noFill/>
            <a:miter lim="800000"/>
            <a:headEnd/>
            <a:tailEnd/>
          </a:ln>
        </p:spPr>
      </p:pic>
      <p:sp>
        <p:nvSpPr>
          <p:cNvPr id="19" name="Text Placeholder 2"/>
          <p:cNvSpPr>
            <a:spLocks noGrp="1"/>
          </p:cNvSpPr>
          <p:nvPr>
            <p:ph type="body" sz="quarter" idx="10"/>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pPr lvl="0"/>
            <a:r>
              <a:rPr lang="en-US" smtClean="0"/>
              <a:t>Click to edit Master text styles</a:t>
            </a:r>
          </a:p>
        </p:txBody>
      </p:sp>
      <p:sp>
        <p:nvSpPr>
          <p:cNvPr id="25" name="Text Placeholder 23"/>
          <p:cNvSpPr>
            <a:spLocks noGrp="1"/>
          </p:cNvSpPr>
          <p:nvPr>
            <p:ph type="body" sz="quarter" idx="12"/>
          </p:nvPr>
        </p:nvSpPr>
        <p:spPr>
          <a:xfrm>
            <a:off x="2900363" y="4035310"/>
            <a:ext cx="5989637" cy="351288"/>
          </a:xfrm>
          <a:prstGeom prst="rect">
            <a:avLst/>
          </a:prstGeom>
        </p:spPr>
        <p:txBody>
          <a:bodyPr vert="horz"/>
          <a:lstStyle>
            <a:lvl1pPr marL="0" indent="0">
              <a:buNone/>
              <a:defRPr sz="2000"/>
            </a:lvl1pPr>
          </a:lstStyle>
          <a:p>
            <a:pPr lvl="0"/>
            <a:r>
              <a:rPr lang="en-US" smtClean="0"/>
              <a:t>Click to edit Master text styles</a:t>
            </a:r>
          </a:p>
        </p:txBody>
      </p:sp>
      <p:sp>
        <p:nvSpPr>
          <p:cNvPr id="3" name="Text Placeholder 2"/>
          <p:cNvSpPr>
            <a:spLocks noGrp="1"/>
          </p:cNvSpPr>
          <p:nvPr>
            <p:ph type="body" sz="quarter" idx="14"/>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5"/>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smtClean="0"/>
              <a:t>Click to edit Master text styles</a:t>
            </a: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ation Title - Explore">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4763"/>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explore-title.psd"/>
          <p:cNvPicPr>
            <a:picLocks noChangeAspect="1"/>
          </p:cNvPicPr>
          <p:nvPr/>
        </p:nvPicPr>
        <p:blipFill>
          <a:blip r:embed="rId3"/>
          <a:srcRect r="70393"/>
          <a:stretch>
            <a:fillRect/>
          </a:stretch>
        </p:blipFill>
        <p:spPr bwMode="auto">
          <a:xfrm>
            <a:off x="0" y="0"/>
            <a:ext cx="2706688" cy="6858000"/>
          </a:xfrm>
          <a:prstGeom prst="rect">
            <a:avLst/>
          </a:prstGeom>
          <a:noFill/>
          <a:ln w="9525">
            <a:noFill/>
            <a:miter lim="800000"/>
            <a:headEnd/>
            <a:tailEnd/>
          </a:ln>
        </p:spPr>
      </p:pic>
      <p:pic>
        <p:nvPicPr>
          <p:cNvPr id="9" name="Picture 4" descr="OCLC-RESEARCH_H_MB.png"/>
          <p:cNvPicPr>
            <a:picLocks noChangeAspect="1"/>
          </p:cNvPicPr>
          <p:nvPr/>
        </p:nvPicPr>
        <p:blipFill>
          <a:blip r:embed="rId4"/>
          <a:srcRect/>
          <a:stretch>
            <a:fillRect/>
          </a:stretch>
        </p:blipFill>
        <p:spPr bwMode="auto">
          <a:xfrm>
            <a:off x="2798763" y="5651500"/>
            <a:ext cx="2763837" cy="911225"/>
          </a:xfrm>
          <a:prstGeom prst="rect">
            <a:avLst/>
          </a:prstGeom>
          <a:noFill/>
          <a:ln w="9525">
            <a:noFill/>
            <a:miter lim="800000"/>
            <a:headEnd/>
            <a:tailEnd/>
          </a:ln>
        </p:spPr>
      </p:pic>
      <p:sp>
        <p:nvSpPr>
          <p:cNvPr id="19" name="Text Placeholder 2"/>
          <p:cNvSpPr>
            <a:spLocks noGrp="1"/>
          </p:cNvSpPr>
          <p:nvPr>
            <p:ph type="body" sz="quarter" idx="10"/>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pPr lvl="0"/>
            <a:r>
              <a:rPr lang="en-US" smtClean="0"/>
              <a:t>Click to edit Master text styles</a:t>
            </a:r>
          </a:p>
        </p:txBody>
      </p:sp>
      <p:sp>
        <p:nvSpPr>
          <p:cNvPr id="25" name="Text Placeholder 23"/>
          <p:cNvSpPr>
            <a:spLocks noGrp="1"/>
          </p:cNvSpPr>
          <p:nvPr>
            <p:ph type="body" sz="quarter" idx="12"/>
          </p:nvPr>
        </p:nvSpPr>
        <p:spPr>
          <a:xfrm>
            <a:off x="2900363" y="4035310"/>
            <a:ext cx="5989637" cy="351288"/>
          </a:xfrm>
          <a:prstGeom prst="rect">
            <a:avLst/>
          </a:prstGeom>
        </p:spPr>
        <p:txBody>
          <a:bodyPr vert="horz"/>
          <a:lstStyle>
            <a:lvl1pPr marL="0" indent="0">
              <a:buNone/>
              <a:defRPr sz="2000"/>
            </a:lvl1pPr>
          </a:lstStyle>
          <a:p>
            <a:pPr lvl="0"/>
            <a:r>
              <a:rPr lang="en-US" smtClean="0"/>
              <a:t>Click to edit Master text styles</a:t>
            </a:r>
          </a:p>
        </p:txBody>
      </p:sp>
      <p:sp>
        <p:nvSpPr>
          <p:cNvPr id="3" name="Text Placeholder 2"/>
          <p:cNvSpPr>
            <a:spLocks noGrp="1"/>
          </p:cNvSpPr>
          <p:nvPr>
            <p:ph type="body" sz="quarter" idx="14"/>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5"/>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smtClean="0"/>
              <a:t>Click to edit Master text styles</a:t>
            </a: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Title - Magnify">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4763"/>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descr="explore-title.psd"/>
          <p:cNvPicPr>
            <a:picLocks noChangeAspect="1"/>
          </p:cNvPicPr>
          <p:nvPr/>
        </p:nvPicPr>
        <p:blipFill>
          <a:blip r:embed="rId3"/>
          <a:srcRect r="70393"/>
          <a:stretch>
            <a:fillRect/>
          </a:stretch>
        </p:blipFill>
        <p:spPr bwMode="auto">
          <a:xfrm>
            <a:off x="0" y="0"/>
            <a:ext cx="2706688" cy="6858000"/>
          </a:xfrm>
          <a:prstGeom prst="rect">
            <a:avLst/>
          </a:prstGeom>
          <a:noFill/>
          <a:ln w="9525">
            <a:noFill/>
            <a:miter lim="800000"/>
            <a:headEnd/>
            <a:tailEnd/>
          </a:ln>
        </p:spPr>
      </p:pic>
      <p:pic>
        <p:nvPicPr>
          <p:cNvPr id="9" name="Picture 4" descr="blue-magnify-background_v4.psd"/>
          <p:cNvPicPr>
            <a:picLocks noChangeAspect="1"/>
          </p:cNvPicPr>
          <p:nvPr/>
        </p:nvPicPr>
        <p:blipFill>
          <a:blip r:embed="rId4"/>
          <a:srcRect r="70393"/>
          <a:stretch>
            <a:fillRect/>
          </a:stretch>
        </p:blipFill>
        <p:spPr bwMode="auto">
          <a:xfrm>
            <a:off x="0" y="0"/>
            <a:ext cx="2706688" cy="6858000"/>
          </a:xfrm>
          <a:prstGeom prst="rect">
            <a:avLst/>
          </a:prstGeom>
          <a:noFill/>
          <a:ln w="9525">
            <a:noFill/>
            <a:miter lim="800000"/>
            <a:headEnd/>
            <a:tailEnd/>
          </a:ln>
        </p:spPr>
      </p:pic>
      <p:pic>
        <p:nvPicPr>
          <p:cNvPr id="10" name="Picture 5" descr="OCLC-RESEARCH_H_MB.png"/>
          <p:cNvPicPr>
            <a:picLocks noChangeAspect="1"/>
          </p:cNvPicPr>
          <p:nvPr/>
        </p:nvPicPr>
        <p:blipFill>
          <a:blip r:embed="rId5"/>
          <a:srcRect/>
          <a:stretch>
            <a:fillRect/>
          </a:stretch>
        </p:blipFill>
        <p:spPr bwMode="auto">
          <a:xfrm>
            <a:off x="2798763" y="5651500"/>
            <a:ext cx="2763837" cy="911225"/>
          </a:xfrm>
          <a:prstGeom prst="rect">
            <a:avLst/>
          </a:prstGeom>
          <a:noFill/>
          <a:ln w="9525">
            <a:noFill/>
            <a:miter lim="800000"/>
            <a:headEnd/>
            <a:tailEnd/>
          </a:ln>
        </p:spPr>
      </p:pic>
      <p:sp>
        <p:nvSpPr>
          <p:cNvPr id="19" name="Text Placeholder 2"/>
          <p:cNvSpPr>
            <a:spLocks noGrp="1"/>
          </p:cNvSpPr>
          <p:nvPr>
            <p:ph type="body" sz="quarter" idx="10"/>
          </p:nvPr>
        </p:nvSpPr>
        <p:spPr>
          <a:xfrm>
            <a:off x="2900363" y="526731"/>
            <a:ext cx="5989637" cy="399690"/>
          </a:xfrm>
          <a:prstGeom prst="rect">
            <a:avLst/>
          </a:prstGeom>
        </p:spPr>
        <p:txBody>
          <a:bodyPr vert="horz"/>
          <a:lstStyle>
            <a:lvl1pPr marL="0" indent="0">
              <a:buNone/>
              <a:defRPr sz="1600">
                <a:solidFill>
                  <a:schemeClr val="tx1"/>
                </a:solidFill>
                <a:latin typeface="+mn-lt"/>
              </a:defRPr>
            </a:lvl1pPr>
          </a:lstStyle>
          <a:p>
            <a:pPr lvl="0"/>
            <a:r>
              <a:rPr lang="en-US" smtClean="0"/>
              <a:t>Click to edit Master text styles</a:t>
            </a:r>
          </a:p>
        </p:txBody>
      </p:sp>
      <p:sp>
        <p:nvSpPr>
          <p:cNvPr id="25" name="Text Placeholder 23"/>
          <p:cNvSpPr>
            <a:spLocks noGrp="1"/>
          </p:cNvSpPr>
          <p:nvPr>
            <p:ph type="body" sz="quarter" idx="12"/>
          </p:nvPr>
        </p:nvSpPr>
        <p:spPr>
          <a:xfrm>
            <a:off x="2900363" y="4035310"/>
            <a:ext cx="5989637" cy="351288"/>
          </a:xfrm>
          <a:prstGeom prst="rect">
            <a:avLst/>
          </a:prstGeom>
        </p:spPr>
        <p:txBody>
          <a:bodyPr vert="horz"/>
          <a:lstStyle>
            <a:lvl1pPr marL="0" indent="0">
              <a:buNone/>
              <a:defRPr sz="2000"/>
            </a:lvl1pPr>
          </a:lstStyle>
          <a:p>
            <a:pPr lvl="0"/>
            <a:r>
              <a:rPr lang="en-US" smtClean="0"/>
              <a:t>Click to edit Master text styles</a:t>
            </a:r>
          </a:p>
        </p:txBody>
      </p:sp>
      <p:sp>
        <p:nvSpPr>
          <p:cNvPr id="3" name="Text Placeholder 2"/>
          <p:cNvSpPr>
            <a:spLocks noGrp="1"/>
          </p:cNvSpPr>
          <p:nvPr>
            <p:ph type="body" sz="quarter" idx="14"/>
          </p:nvPr>
        </p:nvSpPr>
        <p:spPr>
          <a:xfrm>
            <a:off x="2900363" y="927100"/>
            <a:ext cx="5989637" cy="3108325"/>
          </a:xfrm>
          <a:prstGeom prst="rect">
            <a:avLst/>
          </a:prstGeom>
        </p:spPr>
        <p:txBody>
          <a:bodyPr vert="horz" anchor="ctr" anchorCtr="0"/>
          <a:lstStyle>
            <a:lvl1pPr marL="0" indent="0">
              <a:lnSpc>
                <a:spcPct val="80000"/>
              </a:lnSpc>
              <a:buNone/>
              <a:defRPr sz="6600" spc="-150">
                <a:solidFill>
                  <a:schemeClr val="accent1"/>
                </a:solidFill>
                <a:latin typeface="+mn-lt"/>
              </a:defRPr>
            </a:lvl1pPr>
            <a:lvl2pPr marL="457200" indent="0">
              <a:buNone/>
              <a:defRPr sz="4400">
                <a:solidFill>
                  <a:schemeClr val="accent1"/>
                </a:solidFill>
              </a:defRPr>
            </a:lvl2pPr>
            <a:lvl3pPr marL="914400" indent="0">
              <a:buNone/>
              <a:defRPr sz="4400">
                <a:solidFill>
                  <a:schemeClr val="accent1"/>
                </a:solidFill>
              </a:defRPr>
            </a:lvl3pPr>
            <a:lvl4pPr marL="1371600" indent="0">
              <a:buNone/>
              <a:defRPr sz="4400">
                <a:solidFill>
                  <a:schemeClr val="accent1"/>
                </a:solidFill>
              </a:defRPr>
            </a:lvl4pPr>
            <a:lvl5pPr marL="1828800" indent="0">
              <a:buNone/>
              <a:defRPr sz="4400">
                <a:solidFill>
                  <a:schemeClr val="accent1"/>
                </a:solidFill>
              </a:defRPr>
            </a:lvl5pPr>
          </a:lstStyle>
          <a:p>
            <a:pPr lvl="0"/>
            <a:r>
              <a:rPr lang="en-US" smtClean="0"/>
              <a:t>Click to edit Master text styles</a:t>
            </a:r>
          </a:p>
        </p:txBody>
      </p:sp>
      <p:sp>
        <p:nvSpPr>
          <p:cNvPr id="5" name="Text Placeholder 4"/>
          <p:cNvSpPr>
            <a:spLocks noGrp="1"/>
          </p:cNvSpPr>
          <p:nvPr>
            <p:ph type="body" sz="quarter" idx="15"/>
          </p:nvPr>
        </p:nvSpPr>
        <p:spPr>
          <a:xfrm>
            <a:off x="2900363" y="4386263"/>
            <a:ext cx="5989637" cy="609600"/>
          </a:xfrm>
          <a:prstGeom prst="rect">
            <a:avLst/>
          </a:prstGeom>
        </p:spPr>
        <p:txBody>
          <a:bodyPr vert="horz"/>
          <a:lstStyle>
            <a:lvl1pPr marL="0" indent="0">
              <a:buNone/>
              <a:defRPr sz="1400">
                <a:solidFill>
                  <a:srgbClr val="000000"/>
                </a:solidFill>
              </a:defRPr>
            </a:lvl1pPr>
            <a:lvl2pPr marL="457200" indent="0">
              <a:buNone/>
              <a:defRPr sz="1400">
                <a:solidFill>
                  <a:srgbClr val="455560"/>
                </a:solidFill>
              </a:defRPr>
            </a:lvl2pPr>
            <a:lvl3pPr marL="914400" indent="0">
              <a:buNone/>
              <a:defRPr sz="1400">
                <a:solidFill>
                  <a:srgbClr val="455560"/>
                </a:solidFill>
              </a:defRPr>
            </a:lvl3pPr>
            <a:lvl4pPr marL="1371600" indent="0">
              <a:buNone/>
              <a:defRPr sz="1400">
                <a:solidFill>
                  <a:srgbClr val="455560"/>
                </a:solidFill>
              </a:defRPr>
            </a:lvl4pPr>
            <a:lvl5pPr marL="1828800" indent="0">
              <a:buNone/>
              <a:defRPr sz="1400">
                <a:solidFill>
                  <a:srgbClr val="455560"/>
                </a:solidFill>
              </a:defRPr>
            </a:lvl5pPr>
          </a:lstStyle>
          <a:p>
            <a:pPr lvl="0"/>
            <a:r>
              <a:rPr lang="en-US" smtClean="0"/>
              <a:t>Click to edit Master text styles</a:t>
            </a: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Title: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419A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1375304"/>
            <a:ext cx="7772400" cy="1500187"/>
          </a:xfrm>
          <a:prstGeom prst="rect">
            <a:avLst/>
          </a:prstGeom>
        </p:spPr>
        <p:txBody>
          <a:bodyPr anchor="b"/>
          <a:lstStyle>
            <a:lvl1pPr marL="0" indent="0">
              <a:buNone/>
              <a:defRPr sz="2000">
                <a:solidFill>
                  <a:schemeClr val="accent3">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r>
              <a:rPr lang="en-US" noProof="0" smtClean="0"/>
              <a:t>Click icon to add picture</a:t>
            </a:r>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Title: Oran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ection Title: Orang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675845"/>
            <a:ext cx="7772400" cy="861774"/>
          </a:xfrm>
          <a:prstGeom prst="rect">
            <a:avLst/>
          </a:prstGeom>
          <a:ln>
            <a:noFill/>
          </a:ln>
        </p:spPr>
        <p:txBody>
          <a:bodyPr lIns="91440" tIns="91440" rIns="91440" bIns="91440" anchor="ctr" anchorCtr="0">
            <a:spAutoFit/>
          </a:bodyPr>
          <a:lstStyle>
            <a:lvl1pPr algn="l">
              <a:defRPr sz="4800" b="0" cap="none">
                <a:solidFill>
                  <a:schemeClr val="bg1"/>
                </a:solidFill>
                <a:latin typeface="+mn-lt"/>
              </a:defRPr>
            </a:lvl1pPr>
          </a:lstStyle>
          <a:p>
            <a:r>
              <a:rPr lang="en-US" smtClean="0"/>
              <a:t>Click to edit Master title style</a:t>
            </a:r>
            <a:endParaRPr lang="en-US" dirty="0"/>
          </a:p>
        </p:txBody>
      </p:sp>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ub-Section Title: Orang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OCLC-RESEARCH_H_RV_MD.png"/>
          <p:cNvPicPr>
            <a:picLocks noChangeAspect="1"/>
          </p:cNvPicPr>
          <p:nvPr/>
        </p:nvPicPr>
        <p:blipFill>
          <a:blip r:embed="rId2"/>
          <a:srcRect/>
          <a:stretch>
            <a:fillRect/>
          </a:stretch>
        </p:blipFill>
        <p:spPr bwMode="auto">
          <a:xfrm>
            <a:off x="239713" y="6334125"/>
            <a:ext cx="1511300" cy="312738"/>
          </a:xfrm>
          <a:prstGeom prst="rect">
            <a:avLst/>
          </a:prstGeom>
          <a:noFill/>
          <a:ln w="9525">
            <a:noFill/>
            <a:miter lim="800000"/>
            <a:headEnd/>
            <a:tailEnd/>
          </a:ln>
        </p:spPr>
      </p:pic>
      <p:sp>
        <p:nvSpPr>
          <p:cNvPr id="8" name="Title 1"/>
          <p:cNvSpPr>
            <a:spLocks noGrp="1"/>
          </p:cNvSpPr>
          <p:nvPr>
            <p:ph type="title"/>
          </p:nvPr>
        </p:nvSpPr>
        <p:spPr>
          <a:xfrm>
            <a:off x="722313" y="2889877"/>
            <a:ext cx="7772400" cy="748923"/>
          </a:xfrm>
          <a:prstGeom prst="rect">
            <a:avLst/>
          </a:prstGeom>
          <a:ln>
            <a:noFill/>
          </a:ln>
        </p:spPr>
        <p:txBody>
          <a:bodyPr lIns="91440" tIns="91440" rIns="91440" bIns="91440" anchor="t" anchorCtr="0">
            <a:spAutoFit/>
          </a:bodyPr>
          <a:lstStyle>
            <a:lvl1pPr algn="l">
              <a:defRPr sz="4000" b="0" cap="all">
                <a:solidFill>
                  <a:schemeClr val="bg1"/>
                </a:solidFill>
                <a:latin typeface="+mn-lt"/>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1375304"/>
            <a:ext cx="7772400" cy="1500187"/>
          </a:xfrm>
          <a:prstGeom prst="rect">
            <a:avLst/>
          </a:prstGeom>
        </p:spPr>
        <p:txBody>
          <a:bodyPr anchor="b"/>
          <a:lstStyle>
            <a:lvl1pPr marL="0" indent="0">
              <a:buNone/>
              <a:defRPr sz="2000">
                <a:solidFill>
                  <a:schemeClr val="accent6">
                    <a:lumMod val="20000"/>
                    <a:lumOff val="80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1"/>
          <p:cNvPicPr>
            <a:picLocks noChangeAspect="1"/>
          </p:cNvPicPr>
          <p:nvPr/>
        </p:nvPicPr>
        <p:blipFill>
          <a:blip r:embed="rId2"/>
          <a:srcRect/>
          <a:stretch>
            <a:fillRect/>
          </a:stretch>
        </p:blipFill>
        <p:spPr bwMode="auto">
          <a:xfrm>
            <a:off x="0" y="-14288"/>
            <a:ext cx="9144000" cy="6858001"/>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3"/>
          <p:cNvPicPr>
            <a:picLocks noChangeAspect="1"/>
          </p:cNvPicPr>
          <p:nvPr/>
        </p:nvPicPr>
        <p:blipFill>
          <a:blip r:embed="rId3"/>
          <a:srcRect/>
          <a:stretch>
            <a:fillRect/>
          </a:stretch>
        </p:blipFill>
        <p:spPr bwMode="auto">
          <a:xfrm>
            <a:off x="1452563" y="0"/>
            <a:ext cx="2062162" cy="6872288"/>
          </a:xfrm>
          <a:prstGeom prst="rect">
            <a:avLst/>
          </a:prstGeom>
          <a:noFill/>
          <a:ln w="9525">
            <a:noFill/>
            <a:miter lim="800000"/>
            <a:headEnd/>
            <a:tailEnd/>
          </a:ln>
        </p:spPr>
      </p:pic>
      <p:pic>
        <p:nvPicPr>
          <p:cNvPr id="9" name="Picture 4" descr="teacher-duo.jpg"/>
          <p:cNvPicPr>
            <a:picLocks noChangeAspect="1"/>
          </p:cNvPicPr>
          <p:nvPr/>
        </p:nvPicPr>
        <p:blipFill>
          <a:blip r:embed="rId4"/>
          <a:srcRect/>
          <a:stretch>
            <a:fillRect/>
          </a:stretch>
        </p:blipFill>
        <p:spPr bwMode="auto">
          <a:xfrm>
            <a:off x="0" y="0"/>
            <a:ext cx="1652588" cy="6872288"/>
          </a:xfrm>
          <a:prstGeom prst="rect">
            <a:avLst/>
          </a:prstGeom>
          <a:noFill/>
          <a:ln w="9525">
            <a:noFill/>
            <a:miter lim="800000"/>
            <a:headEnd/>
            <a:tailEnd/>
          </a:ln>
        </p:spPr>
      </p:pic>
      <p:pic>
        <p:nvPicPr>
          <p:cNvPr id="10" name="Picture 5"/>
          <p:cNvPicPr>
            <a:picLocks noChangeAspect="1"/>
          </p:cNvPicPr>
          <p:nvPr/>
        </p:nvPicPr>
        <p:blipFill>
          <a:blip r:embed="rId5"/>
          <a:srcRect/>
          <a:stretch>
            <a:fillRect/>
          </a:stretch>
        </p:blipFill>
        <p:spPr bwMode="auto">
          <a:xfrm>
            <a:off x="3306763" y="0"/>
            <a:ext cx="1652587" cy="6872288"/>
          </a:xfrm>
          <a:prstGeom prst="rect">
            <a:avLst/>
          </a:prstGeom>
          <a:noFill/>
          <a:ln w="9525">
            <a:noFill/>
            <a:miter lim="800000"/>
            <a:headEnd/>
            <a:tailEnd/>
          </a:ln>
        </p:spPr>
      </p:pic>
      <p:sp>
        <p:nvSpPr>
          <p:cNvPr id="11" name="Rectangle 10"/>
          <p:cNvSpPr/>
          <p:nvPr/>
        </p:nvSpPr>
        <p:spPr>
          <a:xfrm>
            <a:off x="0" y="3417888"/>
            <a:ext cx="9144000" cy="1508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0" y="3762375"/>
            <a:ext cx="9144000" cy="708025"/>
          </a:xfrm>
          <a:prstGeom prst="rect">
            <a:avLst/>
          </a:prstGeom>
          <a:noFill/>
        </p:spPr>
        <p:txBody>
          <a:bodyPr>
            <a:spAutoFit/>
          </a:bodyPr>
          <a:lstStyle/>
          <a:p>
            <a:pPr algn="ctr" fontAlgn="auto">
              <a:spcBef>
                <a:spcPts val="0"/>
              </a:spcBef>
              <a:spcAft>
                <a:spcPts val="0"/>
              </a:spcAft>
              <a:defRPr/>
            </a:pPr>
            <a:r>
              <a:rPr lang="en-US" sz="4000" dirty="0">
                <a:solidFill>
                  <a:schemeClr val="bg1"/>
                </a:solidFill>
                <a:latin typeface="Calibri Light"/>
                <a:cs typeface="Calibri Light"/>
              </a:rPr>
              <a:t>Explore. Share. Magnify.</a:t>
            </a:r>
          </a:p>
        </p:txBody>
      </p:sp>
      <p:pic>
        <p:nvPicPr>
          <p:cNvPr id="13" name="Picture 8" descr="OCLC-RESEARCH_H_MB.png"/>
          <p:cNvPicPr>
            <a:picLocks noChangeAspect="1"/>
          </p:cNvPicPr>
          <p:nvPr/>
        </p:nvPicPr>
        <p:blipFill>
          <a:blip r:embed="rId6"/>
          <a:srcRect/>
          <a:stretch>
            <a:fillRect/>
          </a:stretch>
        </p:blipFill>
        <p:spPr bwMode="auto">
          <a:xfrm>
            <a:off x="5349875" y="5518150"/>
            <a:ext cx="2371725" cy="782638"/>
          </a:xfrm>
          <a:prstGeom prst="rect">
            <a:avLst/>
          </a:prstGeom>
          <a:noFill/>
          <a:ln w="9525">
            <a:noFill/>
            <a:miter lim="800000"/>
            <a:headEnd/>
            <a:tailEnd/>
          </a:ln>
        </p:spPr>
      </p:pic>
      <p:sp>
        <p:nvSpPr>
          <p:cNvPr id="15" name="Text Placeholder 14"/>
          <p:cNvSpPr>
            <a:spLocks noGrp="1"/>
          </p:cNvSpPr>
          <p:nvPr>
            <p:ph type="body" sz="quarter" idx="10"/>
          </p:nvPr>
        </p:nvSpPr>
        <p:spPr>
          <a:xfrm>
            <a:off x="5374640" y="482150"/>
            <a:ext cx="3179763" cy="461665"/>
          </a:xfrm>
          <a:prstGeom prst="rect">
            <a:avLst/>
          </a:prstGeom>
        </p:spPr>
        <p:txBody>
          <a:bodyPr vert="horz" anchor="b" anchorCtr="0">
            <a:spAutoFit/>
          </a:bodyPr>
          <a:lstStyle>
            <a:lvl1pPr marL="0" indent="0">
              <a:buNone/>
              <a:defRPr sz="2400" b="1">
                <a:latin typeface="+mn-lt"/>
              </a:defRPr>
            </a:lvl1pPr>
          </a:lstStyle>
          <a:p>
            <a:pPr lvl="0"/>
            <a:r>
              <a:rPr lang="en-US" smtClean="0"/>
              <a:t>Click to edit Master text styles</a:t>
            </a:r>
          </a:p>
        </p:txBody>
      </p:sp>
      <p:sp>
        <p:nvSpPr>
          <p:cNvPr id="16" name="Text Placeholder 14"/>
          <p:cNvSpPr>
            <a:spLocks noGrp="1"/>
          </p:cNvSpPr>
          <p:nvPr>
            <p:ph type="body" sz="quarter" idx="11"/>
          </p:nvPr>
        </p:nvSpPr>
        <p:spPr>
          <a:xfrm>
            <a:off x="5374640" y="888734"/>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smtClean="0"/>
              <a:t>Click to edit Master text styles</a:t>
            </a:r>
          </a:p>
        </p:txBody>
      </p:sp>
      <p:sp>
        <p:nvSpPr>
          <p:cNvPr id="17" name="Text Placeholder 14"/>
          <p:cNvSpPr>
            <a:spLocks noGrp="1"/>
          </p:cNvSpPr>
          <p:nvPr>
            <p:ph type="body" sz="quarter" idx="12"/>
          </p:nvPr>
        </p:nvSpPr>
        <p:spPr>
          <a:xfrm>
            <a:off x="5374640" y="1625875"/>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smtClean="0"/>
              <a:t>Click to edit Master text styles</a:t>
            </a:r>
          </a:p>
        </p:txBody>
      </p:sp>
      <p:sp>
        <p:nvSpPr>
          <p:cNvPr id="18" name="Text Placeholder 14"/>
          <p:cNvSpPr>
            <a:spLocks noGrp="1"/>
          </p:cNvSpPr>
          <p:nvPr>
            <p:ph type="body" sz="quarter" idx="13"/>
          </p:nvPr>
        </p:nvSpPr>
        <p:spPr>
          <a:xfrm>
            <a:off x="5374640" y="1995207"/>
            <a:ext cx="3179763" cy="369332"/>
          </a:xfrm>
          <a:prstGeom prst="rect">
            <a:avLst/>
          </a:prstGeom>
        </p:spPr>
        <p:txBody>
          <a:bodyPr vert="horz">
            <a:spAutoFit/>
          </a:bodyPr>
          <a:lstStyle>
            <a:lvl1pPr marL="0" indent="0">
              <a:buNone/>
              <a:defRPr sz="1800" baseline="0">
                <a:solidFill>
                  <a:srgbClr val="000000"/>
                </a:solidFill>
                <a:latin typeface="+mn-lt"/>
              </a:defRPr>
            </a:lvl1pPr>
          </a:lstStyle>
          <a:p>
            <a:pPr lvl="0"/>
            <a:r>
              <a:rPr lang="en-US" smtClean="0"/>
              <a:t>Click to edit Master text styles</a:t>
            </a:r>
          </a:p>
        </p:txBody>
      </p:sp>
      <p:sp>
        <p:nvSpPr>
          <p:cNvPr id="14" name="TextBox 13"/>
          <p:cNvSpPr txBox="1"/>
          <p:nvPr userDrawn="1"/>
        </p:nvSpPr>
        <p:spPr>
          <a:xfrm>
            <a:off x="25091" y="6070407"/>
            <a:ext cx="4873474" cy="784830"/>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bg1"/>
                </a:solidFill>
                <a:effectLst/>
                <a:latin typeface="+mj-lt"/>
                <a:ea typeface="+mn-ea"/>
                <a:cs typeface="Arial" charset="0"/>
              </a:rPr>
              <a:t>©2015 OCLC . This work is licensed under a Creative Commons Attribution 3.0 </a:t>
            </a:r>
            <a:r>
              <a:rPr lang="en-US" sz="900" kern="1200" dirty="0" err="1" smtClean="0">
                <a:solidFill>
                  <a:schemeClr val="bg1"/>
                </a:solidFill>
                <a:effectLst/>
                <a:latin typeface="+mj-lt"/>
                <a:ea typeface="+mn-ea"/>
                <a:cs typeface="Arial" charset="0"/>
              </a:rPr>
              <a:t>Unported</a:t>
            </a:r>
            <a:r>
              <a:rPr lang="en-US" sz="900" kern="1200" dirty="0" smtClean="0">
                <a:solidFill>
                  <a:schemeClr val="bg1"/>
                </a:solidFill>
                <a:effectLst/>
                <a:latin typeface="+mj-lt"/>
                <a:ea typeface="+mn-ea"/>
                <a:cs typeface="Arial" charset="0"/>
              </a:rPr>
              <a:t> License. Suggested attribution: “This work uses content from ‘A Glimpse of the ILL Yeti: Stalking the Big, Big Picture of System-wide</a:t>
            </a:r>
            <a:r>
              <a:rPr lang="en-US" sz="900" kern="1200" baseline="0" dirty="0" smtClean="0">
                <a:solidFill>
                  <a:schemeClr val="bg1"/>
                </a:solidFill>
                <a:effectLst/>
                <a:latin typeface="+mj-lt"/>
                <a:ea typeface="+mn-ea"/>
                <a:cs typeface="Arial" charset="0"/>
              </a:rPr>
              <a:t> Collection Sharing’ </a:t>
            </a:r>
            <a:r>
              <a:rPr lang="en-US" sz="900" kern="1200" dirty="0" smtClean="0">
                <a:solidFill>
                  <a:schemeClr val="bg1"/>
                </a:solidFill>
                <a:effectLst/>
                <a:latin typeface="+mj-lt"/>
                <a:ea typeface="+mn-ea"/>
                <a:cs typeface="Arial" charset="0"/>
              </a:rPr>
              <a:t>© OCLC, used under a Creative Commons.“</a:t>
            </a:r>
            <a:br>
              <a:rPr lang="en-US" sz="900" kern="1200" dirty="0" smtClean="0">
                <a:solidFill>
                  <a:schemeClr val="bg1"/>
                </a:solidFill>
                <a:effectLst/>
                <a:latin typeface="+mj-lt"/>
                <a:ea typeface="+mn-ea"/>
                <a:cs typeface="Arial" charset="0"/>
              </a:rPr>
            </a:br>
            <a:r>
              <a:rPr lang="en-US" sz="900" kern="1200" dirty="0" smtClean="0">
                <a:solidFill>
                  <a:schemeClr val="bg1"/>
                </a:solidFill>
                <a:effectLst/>
                <a:latin typeface="+mj-lt"/>
                <a:ea typeface="+mn-ea"/>
                <a:cs typeface="Arial" charset="0"/>
              </a:rPr>
              <a:t>Attribution license:  </a:t>
            </a:r>
            <a:r>
              <a:rPr lang="en-US" sz="900" u="sng" kern="1200" dirty="0" smtClean="0">
                <a:solidFill>
                  <a:schemeClr val="bg1"/>
                </a:solidFill>
                <a:effectLst/>
                <a:latin typeface="+mj-lt"/>
                <a:ea typeface="+mn-ea"/>
                <a:cs typeface="Arial" charset="0"/>
                <a:hlinkClick r:id="rId7"/>
              </a:rPr>
              <a:t>http://creativecommons.org/licenses/by/3.0/” </a:t>
            </a:r>
            <a:endParaRPr lang="en-US" sz="900" kern="1200" dirty="0" smtClean="0">
              <a:solidFill>
                <a:schemeClr val="bg1"/>
              </a:solidFill>
              <a:effectLst/>
              <a:latin typeface="+mj-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bg1"/>
              </a:solidFill>
              <a:latin typeface="+mj-lt"/>
              <a:ea typeface="Open Sans" pitchFamily="34" charset="0"/>
              <a:cs typeface="Open Sans" pitchFamily="34" charset="0"/>
            </a:endParaRPr>
          </a:p>
        </p:txBody>
      </p:sp>
      <p:pic>
        <p:nvPicPr>
          <p:cNvPr id="19" name="Picture 18" descr="image003"/>
          <p:cNvPicPr>
            <a:picLocks noChangeAspect="1" noChangeArrowheads="1"/>
          </p:cNvPicPr>
          <p:nvPr userDrawn="1"/>
        </p:nvPicPr>
        <p:blipFill>
          <a:blip r:embed="rId8" cstate="print"/>
          <a:srcRect/>
          <a:stretch>
            <a:fillRect/>
          </a:stretch>
        </p:blipFill>
        <p:spPr bwMode="auto">
          <a:xfrm>
            <a:off x="7957832" y="6283119"/>
            <a:ext cx="1061060" cy="457200"/>
          </a:xfrm>
          <a:prstGeom prst="rect">
            <a:avLst/>
          </a:prstGeom>
          <a:noFill/>
          <a:ln w="9525">
            <a:noFill/>
            <a:miter lim="800000"/>
            <a:headEnd/>
            <a:tailEnd/>
          </a:ln>
        </p:spPr>
      </p:pic>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a:prstGeom prst="rect">
            <a:avLst/>
          </a:prstGeo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extLst>
      <p:ext uri="{BB962C8B-B14F-4D97-AF65-F5344CB8AC3E}">
        <p14:creationId xmlns:p14="http://schemas.microsoft.com/office/powerpoint/2010/main" val="190966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4506"/>
            <a:ext cx="5486400" cy="466794"/>
          </a:xfrm>
          <a:ln>
            <a:noFill/>
          </a:ln>
        </p:spPr>
        <p:txBody>
          <a:bodyPr lIns="91440" tIns="91440" rIns="91440" bIns="91440" anchorCtr="0"/>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66681"/>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22124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 Browser">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4500" y="401638"/>
            <a:ext cx="8253413" cy="5700712"/>
          </a:xfrm>
          <a:prstGeom prst="rect">
            <a:avLst/>
          </a:prstGeom>
          <a:effectLst>
            <a:outerShdw blurRad="358775" dist="88900" dir="5400000" algn="tl" rotWithShape="0">
              <a:srgbClr val="000000">
                <a:alpha val="93000"/>
              </a:srgbClr>
            </a:outerShdw>
          </a:effectLst>
        </p:spPr>
      </p:pic>
      <p:sp>
        <p:nvSpPr>
          <p:cNvPr id="4" name="Picture Placeholder 3"/>
          <p:cNvSpPr>
            <a:spLocks noGrp="1"/>
          </p:cNvSpPr>
          <p:nvPr>
            <p:ph type="pic" sz="quarter" idx="10"/>
          </p:nvPr>
        </p:nvSpPr>
        <p:spPr>
          <a:xfrm>
            <a:off x="463566" y="1143261"/>
            <a:ext cx="8204528" cy="4917238"/>
          </a:xfrm>
        </p:spPr>
        <p:txBody>
          <a:bodyPr rtlCol="0">
            <a:noAutofit/>
          </a:bodyPr>
          <a:lstStyle/>
          <a:p>
            <a:pPr lvl="0"/>
            <a:endParaRPr lang="en-US" noProof="0" dirty="0"/>
          </a:p>
        </p:txBody>
      </p:sp>
      <p:sp>
        <p:nvSpPr>
          <p:cNvPr id="6" name="Text Placeholder 5"/>
          <p:cNvSpPr>
            <a:spLocks noGrp="1"/>
          </p:cNvSpPr>
          <p:nvPr>
            <p:ph type="body" sz="quarter" idx="11"/>
          </p:nvPr>
        </p:nvSpPr>
        <p:spPr>
          <a:xfrm>
            <a:off x="2188266" y="803092"/>
            <a:ext cx="5568950" cy="141287"/>
          </a:xfrm>
        </p:spPr>
        <p:txBody>
          <a:bodyPr lIns="0" tIns="0" rIns="0" bIns="0"/>
          <a:lstStyle>
            <a:lvl1pPr marL="0" indent="0">
              <a:buNone/>
              <a:defRPr sz="800">
                <a:solidFill>
                  <a:schemeClr val="tx1"/>
                </a:solidFill>
              </a:defRPr>
            </a:lvl1pPr>
          </a:lstStyle>
          <a:p>
            <a:pPr lvl="0"/>
            <a:r>
              <a:rPr lang="en-US" smtClean="0"/>
              <a:t>Click to edit Master text styles</a:t>
            </a:r>
          </a:p>
        </p:txBody>
      </p:sp>
      <p:sp>
        <p:nvSpPr>
          <p:cNvPr id="7" name="Text Placeholder 5"/>
          <p:cNvSpPr>
            <a:spLocks noGrp="1"/>
          </p:cNvSpPr>
          <p:nvPr>
            <p:ph type="body" sz="quarter" idx="12"/>
          </p:nvPr>
        </p:nvSpPr>
        <p:spPr>
          <a:xfrm>
            <a:off x="473726" y="475763"/>
            <a:ext cx="8204528" cy="196156"/>
          </a:xfrm>
        </p:spPr>
        <p:txBody>
          <a:bodyPr lIns="0" tIns="0" rIns="0" bIns="0"/>
          <a:lstStyle>
            <a:lvl1pPr marL="0" indent="0" algn="ctr">
              <a:buNone/>
              <a:defRPr sz="800">
                <a:solidFill>
                  <a:srgbClr val="455560"/>
                </a:solidFill>
              </a:defRPr>
            </a:lvl1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5.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7.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8.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32" r:id="rId4"/>
    <p:sldLayoutId id="2147483811" r:id="rId5"/>
  </p:sldLayoutIdLst>
  <p:transition spd="med">
    <p:fade/>
  </p:transition>
  <p:timing>
    <p:tnLst>
      <p:par>
        <p:cTn id="1" dur="indefinite" restart="never" nodeType="tmRoot"/>
      </p:par>
    </p:tnLst>
  </p:timing>
  <p:hf hdr="0"/>
  <p:txStyles>
    <p:titleStyle>
      <a:lvl1pPr algn="ctr" defTabSz="457200" rtl="0" eaLnBrk="1" fontAlgn="base" hangingPunct="1">
        <a:lnSpc>
          <a:spcPct val="90000"/>
        </a:lnSpc>
        <a:spcBef>
          <a:spcPct val="0"/>
        </a:spcBef>
        <a:spcAft>
          <a:spcPct val="0"/>
        </a:spcAft>
        <a:defRPr sz="4400" kern="1200">
          <a:solidFill>
            <a:schemeClr val="accent1"/>
          </a:solidFill>
          <a:latin typeface="+mj-lt"/>
          <a:ea typeface="Calibri Light" pitchFamily="34" charset="0"/>
          <a:cs typeface="Calibri Light"/>
        </a:defRPr>
      </a:lvl1pPr>
      <a:lvl2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2pPr>
      <a:lvl3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3pPr>
      <a:lvl4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4pPr>
      <a:lvl5pPr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5pPr>
      <a:lvl6pPr marL="4572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6pPr>
      <a:lvl7pPr marL="9144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7pPr>
      <a:lvl8pPr marL="13716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8pPr>
      <a:lvl9pPr marL="1828800" algn="ctr" defTabSz="457200" rtl="0" eaLnBrk="1" fontAlgn="base" hangingPunct="1">
        <a:lnSpc>
          <a:spcPct val="90000"/>
        </a:lnSpc>
        <a:spcBef>
          <a:spcPct val="0"/>
        </a:spcBef>
        <a:spcAft>
          <a:spcPct val="0"/>
        </a:spcAft>
        <a:defRPr sz="4400">
          <a:solidFill>
            <a:schemeClr val="accent1"/>
          </a:solidFill>
          <a:latin typeface="Calibri" pitchFamily="34" charset="0"/>
          <a:ea typeface="Calibri Light" pitchFamily="34" charset="0"/>
          <a:cs typeface="Calibri Light"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8" name="Rectangle 7"/>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205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4" name="Picture 6"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33" r:id="rId4"/>
    <p:sldLayoutId id="2147483815" r:id="rId5"/>
  </p:sldLayoutIdLst>
  <p:transition spd="med">
    <p:fade/>
  </p:transition>
  <p:timing>
    <p:tnLst>
      <p:par>
        <p:cTn id="1" dur="indefinite" restart="never" nodeType="tmRoot"/>
      </p:par>
    </p:tnLst>
  </p:timing>
  <p:hf hdr="0"/>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5"/>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307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8" name="Picture 11" descr="OCLC-RESEARCH_H_MB.png"/>
          <p:cNvPicPr>
            <a:picLocks noChangeAspect="1"/>
          </p:cNvPicPr>
          <p:nvPr/>
        </p:nvPicPr>
        <p:blipFill>
          <a:blip r:embed="rId12"/>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34" r:id="rId4"/>
    <p:sldLayoutId id="2147483819" r:id="rId5"/>
    <p:sldLayoutId id="2147483848" r:id="rId6"/>
    <p:sldLayoutId id="2147483849" r:id="rId7"/>
    <p:sldLayoutId id="2147483850" r:id="rId8"/>
    <p:sldLayoutId id="2147483851" r:id="rId9"/>
  </p:sldLayoutIdLst>
  <p:transition spd="med">
    <p:fade/>
  </p:transition>
  <p:timing>
    <p:tnLst>
      <p:par>
        <p:cTn id="1" dur="indefinite" restart="never" nodeType="tmRoot"/>
      </p:par>
    </p:tnLst>
  </p:timing>
  <p:hf hdr="0"/>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410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2" name="Picture 7"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35" r:id="rId4"/>
    <p:sldLayoutId id="2147483823" r:id="rId5"/>
  </p:sldLayoutIdLst>
  <p:transition spd="med">
    <p:fade/>
  </p:transition>
  <p:timing>
    <p:tnLst>
      <p:par>
        <p:cTn id="1" dur="indefinite" restart="never" nodeType="tmRoot"/>
      </p:par>
    </p:tnLst>
  </p:timing>
  <p:hf hdr="0"/>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5"/>
          <p:cNvPicPr>
            <a:picLocks noChangeAspect="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9144000" cy="6858000"/>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15888" y="-95250"/>
            <a:ext cx="9383713" cy="1314450"/>
          </a:xfrm>
          <a:prstGeom prst="rect">
            <a:avLst/>
          </a:prstGeom>
          <a:ln w="12700" cap="rnd" cmpd="sng">
            <a:gradFill flip="none" rotWithShape="1">
              <a:gsLst>
                <a:gs pos="0">
                  <a:schemeClr val="accent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sp>
        <p:nvSpPr>
          <p:cNvPr id="512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6" name="Picture 7" descr="OCLC-RESEARCH_H_MB.png"/>
          <p:cNvPicPr>
            <a:picLocks noChangeAspect="1"/>
          </p:cNvPicPr>
          <p:nvPr/>
        </p:nvPicPr>
        <p:blipFill>
          <a:blip r:embed="rId8"/>
          <a:srcRect/>
          <a:stretch>
            <a:fillRect/>
          </a:stretch>
        </p:blipFill>
        <p:spPr bwMode="auto">
          <a:xfrm>
            <a:off x="127000" y="6265863"/>
            <a:ext cx="1449388" cy="4778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36" r:id="rId4"/>
    <p:sldLayoutId id="2147483827" r:id="rId5"/>
  </p:sldLayoutIdLst>
  <p:transition spd="med">
    <p:fade/>
  </p:transition>
  <p:timing>
    <p:tnLst>
      <p:par>
        <p:cTn id="1" dur="indefinite" restart="never" nodeType="tmRoot"/>
      </p:par>
    </p:tnLst>
  </p:timing>
  <p:hf hdr="0"/>
  <p:txStyles>
    <p:titleStyle>
      <a:lvl1pPr algn="ctr" defTabSz="457200" rtl="0" fontAlgn="base">
        <a:lnSpc>
          <a:spcPct val="90000"/>
        </a:lnSpc>
        <a:spcBef>
          <a:spcPct val="0"/>
        </a:spcBef>
        <a:spcAft>
          <a:spcPct val="0"/>
        </a:spcAft>
        <a:defRPr sz="4400" kern="1200">
          <a:solidFill>
            <a:srgbClr val="2178B5"/>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2178B5"/>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2178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483740"/>
          </a:xfrm>
          <a:prstGeom prst="rect">
            <a:avLst/>
          </a:prstGeom>
          <a:gradFill flip="none" rotWithShape="1">
            <a:gsLst>
              <a:gs pos="30000">
                <a:schemeClr val="tx1">
                  <a:alpha val="70000"/>
                </a:schemeClr>
              </a:gs>
              <a:gs pos="100000">
                <a:schemeClr val="tx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Title Placeholder 1"/>
          <p:cNvSpPr>
            <a:spLocks noGrp="1"/>
          </p:cNvSpPr>
          <p:nvPr>
            <p:ph type="title"/>
          </p:nvPr>
        </p:nvSpPr>
        <p:spPr>
          <a:xfrm>
            <a:off x="-125413" y="-95250"/>
            <a:ext cx="9393238" cy="1314450"/>
          </a:xfrm>
          <a:prstGeom prst="rect">
            <a:avLst/>
          </a:prstGeom>
          <a:ln w="12700" cap="rnd" cmpd="sng">
            <a:gradFill flip="none" rotWithShape="1">
              <a:gsLst>
                <a:gs pos="0">
                  <a:schemeClr val="bg1"/>
                </a:gs>
                <a:gs pos="50000">
                  <a:schemeClr val="accent1">
                    <a:alpha val="0"/>
                  </a:schemeClr>
                </a:gs>
              </a:gsLst>
              <a:lin ang="0" scaled="1"/>
              <a:tileRect/>
            </a:gradFill>
            <a:prstDash val="solid"/>
          </a:ln>
        </p:spPr>
        <p:txBody>
          <a:bodyPr vert="horz" wrap="square" lIns="457200" tIns="365760" rIns="457200" bIns="320040" rtlCol="0" anchor="t" anchorCtr="1">
            <a:spAutoFit/>
          </a:bodyPr>
          <a:lstStyle/>
          <a:p>
            <a:r>
              <a:rPr lang="en-US" dirty="0" smtClean="0"/>
              <a:t>Click to edit Master title style</a:t>
            </a:r>
            <a:endParaRPr lang="en-US" dirty="0"/>
          </a:p>
        </p:txBody>
      </p:sp>
      <p:pic>
        <p:nvPicPr>
          <p:cNvPr id="6152" name="Picture 10" descr="OCLC-RESEARCH_H_RV_MD.png"/>
          <p:cNvPicPr>
            <a:picLocks noChangeAspect="1"/>
          </p:cNvPicPr>
          <p:nvPr/>
        </p:nvPicPr>
        <p:blipFill>
          <a:blip r:embed="rId7"/>
          <a:srcRect/>
          <a:stretch>
            <a:fillRect/>
          </a:stretch>
        </p:blipFill>
        <p:spPr bwMode="auto">
          <a:xfrm>
            <a:off x="239713" y="6334125"/>
            <a:ext cx="1511300" cy="312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7" r:id="rId4"/>
    <p:sldLayoutId id="2147483831" r:id="rId5"/>
  </p:sldLayoutIdLst>
  <p:transition spd="med">
    <p:fade/>
  </p:transition>
  <p:timing>
    <p:tnLst>
      <p:par>
        <p:cTn id="1" dur="indefinite" restart="never" nodeType="tmRoot"/>
      </p:par>
    </p:tnLst>
  </p:timing>
  <p:hf hdr="0"/>
  <p:txStyles>
    <p:titleStyle>
      <a:lvl1pPr algn="ctr" defTabSz="457200" rtl="0" fontAlgn="base">
        <a:lnSpc>
          <a:spcPct val="90000"/>
        </a:lnSpc>
        <a:spcBef>
          <a:spcPct val="0"/>
        </a:spcBef>
        <a:spcAft>
          <a:spcPct val="0"/>
        </a:spcAft>
        <a:defRPr sz="4400" kern="1200">
          <a:solidFill>
            <a:srgbClr val="FFFFFF"/>
          </a:solidFill>
          <a:latin typeface="+mj-lt"/>
          <a:ea typeface="Calibri Light" pitchFamily="34" charset="0"/>
          <a:cs typeface="Calibri Light"/>
        </a:defRPr>
      </a:lvl1pPr>
      <a:lvl2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rgbClr val="FFFFFF"/>
          </a:solidFill>
          <a:latin typeface="Calibri"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FFFFFF"/>
          </a:solidFill>
          <a:latin typeface="+mn-l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rgbClr val="FFFFFF"/>
          </a:solidFill>
          <a:latin typeface="+mn-l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rgbClr val="FFFFFF"/>
          </a:solidFill>
          <a:latin typeface="+mn-l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rgbClr val="FFFFFF"/>
          </a:solidFill>
          <a:latin typeface="+mn-l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rgbClr val="FFFFFF"/>
          </a:solidFill>
          <a:latin typeface="+mn-l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52" r:id="rId11"/>
  </p:sldLayoutIdLst>
  <p:transition spd="med">
    <p:fade/>
  </p:transition>
  <p:timing>
    <p:tnLst>
      <p:par>
        <p:cTn id="1" dur="indefinite" restart="never" nodeType="tmRoot"/>
      </p:par>
    </p:tnLst>
  </p:timing>
  <p:hf hdr="0"/>
  <p:txStyles>
    <p:titleStyle>
      <a:lvl1pPr algn="ctr" defTabSz="457200" rtl="0" fontAlgn="base">
        <a:lnSpc>
          <a:spcPct val="90000"/>
        </a:lnSpc>
        <a:spcBef>
          <a:spcPct val="0"/>
        </a:spcBef>
        <a:spcAft>
          <a:spcPct val="0"/>
        </a:spcAft>
        <a:defRPr sz="4400" kern="1200">
          <a:solidFill>
            <a:schemeClr val="accent1"/>
          </a:solidFill>
          <a:latin typeface="Calibri Light"/>
          <a:ea typeface="Calibri Light" pitchFamily="34" charset="0"/>
          <a:cs typeface="Calibri Light"/>
        </a:defRPr>
      </a:lvl1pPr>
      <a:lvl2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2pPr>
      <a:lvl3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3pPr>
      <a:lvl4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4pPr>
      <a:lvl5pPr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5pPr>
      <a:lvl6pPr marL="4572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6pPr>
      <a:lvl7pPr marL="9144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7pPr>
      <a:lvl8pPr marL="13716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8pPr>
      <a:lvl9pPr marL="1828800" algn="ctr" defTabSz="457200" rtl="0" fontAlgn="base">
        <a:lnSpc>
          <a:spcPct val="90000"/>
        </a:lnSpc>
        <a:spcBef>
          <a:spcPct val="0"/>
        </a:spcBef>
        <a:spcAft>
          <a:spcPct val="0"/>
        </a:spcAft>
        <a:defRPr sz="4400">
          <a:solidFill>
            <a:schemeClr val="accent1"/>
          </a:solidFill>
          <a:latin typeface="Calibri Light" pitchFamily="34" charset="0"/>
          <a:ea typeface="Calibri Light" pitchFamily="34" charset="0"/>
          <a:cs typeface="Calibri Light"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Calibri Light"/>
          <a:ea typeface="Calibri Light" pitchFamily="34" charset="0"/>
          <a:cs typeface="Calibri Light"/>
        </a:defRPr>
      </a:lvl1pPr>
      <a:lvl2pPr marL="742950" indent="-285750" algn="l" defTabSz="457200" rtl="0" fontAlgn="base">
        <a:spcBef>
          <a:spcPct val="20000"/>
        </a:spcBef>
        <a:spcAft>
          <a:spcPct val="0"/>
        </a:spcAft>
        <a:buFont typeface="Arial" charset="0"/>
        <a:buChar char="–"/>
        <a:defRPr sz="2800" kern="1200">
          <a:solidFill>
            <a:schemeClr val="tx1"/>
          </a:solidFill>
          <a:latin typeface="Calibri Light"/>
          <a:ea typeface="Calibri Light" pitchFamily="34" charset="0"/>
          <a:cs typeface="Calibri Light"/>
        </a:defRPr>
      </a:lvl2pPr>
      <a:lvl3pPr marL="1143000" indent="-228600" algn="l" defTabSz="457200" rtl="0" fontAlgn="base">
        <a:spcBef>
          <a:spcPct val="20000"/>
        </a:spcBef>
        <a:spcAft>
          <a:spcPct val="0"/>
        </a:spcAft>
        <a:buFont typeface="Arial" charset="0"/>
        <a:buChar char="•"/>
        <a:defRPr sz="2400" kern="1200">
          <a:solidFill>
            <a:schemeClr val="tx1"/>
          </a:solidFill>
          <a:latin typeface="Calibri Light"/>
          <a:ea typeface="Calibri Light" pitchFamily="34" charset="0"/>
          <a:cs typeface="Calibri Light"/>
        </a:defRPr>
      </a:lvl3pPr>
      <a:lvl4pPr marL="1600200" indent="-228600" algn="l" defTabSz="457200" rtl="0" fontAlgn="base">
        <a:spcBef>
          <a:spcPct val="20000"/>
        </a:spcBef>
        <a:spcAft>
          <a:spcPct val="0"/>
        </a:spcAft>
        <a:buFont typeface="Arial" charset="0"/>
        <a:buChar char="–"/>
        <a:defRPr sz="2000" kern="1200">
          <a:solidFill>
            <a:schemeClr val="tx1"/>
          </a:solidFill>
          <a:latin typeface="Calibri Light"/>
          <a:ea typeface="Calibri Light" pitchFamily="34" charset="0"/>
          <a:cs typeface="Calibri Light"/>
        </a:defRPr>
      </a:lvl4pPr>
      <a:lvl5pPr marL="2057400" indent="-228600" algn="l" defTabSz="457200" rtl="0" fontAlgn="base">
        <a:spcBef>
          <a:spcPct val="20000"/>
        </a:spcBef>
        <a:spcAft>
          <a:spcPct val="0"/>
        </a:spcAft>
        <a:buFont typeface="Arial" charset="0"/>
        <a:buChar char="»"/>
        <a:defRPr sz="2000" kern="1200">
          <a:solidFill>
            <a:schemeClr val="tx1"/>
          </a:solidFill>
          <a:latin typeface="Calibri Light"/>
          <a:ea typeface="Calibri Light" pitchFamily="34" charset="0"/>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00363" y="527050"/>
            <a:ext cx="5989637" cy="400050"/>
          </a:xfrm>
        </p:spPr>
        <p:txBody>
          <a:bodyPr/>
          <a:lstStyle/>
          <a:p>
            <a:pPr fontAlgn="auto">
              <a:spcAft>
                <a:spcPts val="0"/>
              </a:spcAft>
              <a:buFont typeface="Arial"/>
              <a:buNone/>
              <a:defRPr/>
            </a:pPr>
            <a:r>
              <a:rPr lang="en-US" dirty="0" smtClean="0">
                <a:ea typeface="+mn-ea"/>
              </a:rPr>
              <a:t>OCLC Research Library Partnership Work-in-Progress Webinar</a:t>
            </a:r>
            <a:endParaRPr lang="en-US" dirty="0">
              <a:ea typeface="+mn-ea"/>
            </a:endParaRPr>
          </a:p>
        </p:txBody>
      </p:sp>
      <p:sp>
        <p:nvSpPr>
          <p:cNvPr id="23555" name="Text Placeholder 2"/>
          <p:cNvSpPr>
            <a:spLocks noGrp="1"/>
          </p:cNvSpPr>
          <p:nvPr>
            <p:ph type="body" sz="quarter" idx="12"/>
          </p:nvPr>
        </p:nvSpPr>
        <p:spPr bwMode="auto">
          <a:xfrm>
            <a:off x="2900363" y="4035425"/>
            <a:ext cx="5989637" cy="350838"/>
          </a:xfrm>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Calibri Light" pitchFamily="34" charset="0"/>
                <a:cs typeface="Calibri Light" pitchFamily="34" charset="0"/>
              </a:rPr>
              <a:t>Dennis Massie</a:t>
            </a:r>
          </a:p>
        </p:txBody>
      </p:sp>
      <p:sp>
        <p:nvSpPr>
          <p:cNvPr id="4" name="Text Placeholder 3"/>
          <p:cNvSpPr>
            <a:spLocks noGrp="1"/>
          </p:cNvSpPr>
          <p:nvPr>
            <p:ph type="body" sz="quarter" idx="14"/>
          </p:nvPr>
        </p:nvSpPr>
        <p:spPr/>
        <p:txBody>
          <a:bodyPr/>
          <a:lstStyle/>
          <a:p>
            <a:pPr fontAlgn="auto">
              <a:spcAft>
                <a:spcPts val="0"/>
              </a:spcAft>
              <a:buFont typeface="Arial"/>
              <a:buNone/>
              <a:defRPr/>
            </a:pPr>
            <a:r>
              <a:rPr lang="en-US" sz="6000" dirty="0" smtClean="0">
                <a:ea typeface="+mn-ea"/>
              </a:rPr>
              <a:t>A Glimpse of the </a:t>
            </a:r>
          </a:p>
          <a:p>
            <a:pPr fontAlgn="auto">
              <a:spcAft>
                <a:spcPts val="0"/>
              </a:spcAft>
              <a:buFont typeface="Arial"/>
              <a:buNone/>
              <a:defRPr/>
            </a:pPr>
            <a:r>
              <a:rPr lang="en-US" sz="6000" dirty="0" smtClean="0">
                <a:ea typeface="+mn-ea"/>
              </a:rPr>
              <a:t>ILL Yeti:</a:t>
            </a:r>
          </a:p>
          <a:p>
            <a:pPr fontAlgn="auto">
              <a:spcAft>
                <a:spcPts val="0"/>
              </a:spcAft>
              <a:buFont typeface="Arial"/>
              <a:buNone/>
              <a:defRPr/>
            </a:pPr>
            <a:r>
              <a:rPr lang="en-US" sz="3600" dirty="0" smtClean="0">
                <a:ea typeface="+mn-ea"/>
              </a:rPr>
              <a:t>Stalking the Big, Big Picture of System-wide Collection Sharing</a:t>
            </a:r>
            <a:endParaRPr lang="en-US" sz="3600" dirty="0">
              <a:ea typeface="+mn-ea"/>
            </a:endParaRPr>
          </a:p>
        </p:txBody>
      </p:sp>
      <p:sp>
        <p:nvSpPr>
          <p:cNvPr id="23557" name="Text Placeholder 4"/>
          <p:cNvSpPr>
            <a:spLocks noGrp="1"/>
          </p:cNvSpPr>
          <p:nvPr>
            <p:ph type="body" sz="quarter" idx="15"/>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latin typeface="Calibri Light" pitchFamily="34" charset="0"/>
                <a:cs typeface="Calibri Light" pitchFamily="34" charset="0"/>
              </a:rPr>
              <a:t>Program Officer, OCLC Research </a:t>
            </a:r>
          </a:p>
          <a:p>
            <a:r>
              <a:rPr lang="en-US" dirty="0">
                <a:latin typeface="Calibri Light" pitchFamily="34" charset="0"/>
                <a:cs typeface="Calibri Light" pitchFamily="34" charset="0"/>
              </a:rPr>
              <a:t>5</a:t>
            </a:r>
            <a:r>
              <a:rPr lang="en-US" dirty="0" smtClean="0">
                <a:latin typeface="Calibri Light" pitchFamily="34" charset="0"/>
                <a:cs typeface="Calibri Light" pitchFamily="34" charset="0"/>
              </a:rPr>
              <a:t> May 2015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7805">
            <a:off x="6321901" y="4035425"/>
            <a:ext cx="2379472" cy="2224738"/>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349602"/>
            <a:ext cx="7772400" cy="1514261"/>
          </a:xfrm>
        </p:spPr>
        <p:txBody>
          <a:bodyPr/>
          <a:lstStyle/>
          <a:p>
            <a:r>
              <a:rPr lang="en-US" dirty="0" smtClean="0"/>
              <a:t>Phase One: </a:t>
            </a:r>
            <a:br>
              <a:rPr lang="en-US" dirty="0" smtClean="0"/>
            </a:br>
            <a:r>
              <a:rPr lang="en-US" dirty="0" smtClean="0"/>
              <a:t>      looking at the big picture</a:t>
            </a:r>
            <a:endParaRPr lang="en-US" dirty="0"/>
          </a:p>
        </p:txBody>
      </p:sp>
    </p:spTree>
    <p:extLst>
      <p:ext uri="{BB962C8B-B14F-4D97-AF65-F5344CB8AC3E}">
        <p14:creationId xmlns:p14="http://schemas.microsoft.com/office/powerpoint/2010/main" val="950137312"/>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26" y="123691"/>
            <a:ext cx="9383713" cy="1314450"/>
          </a:xfrm>
        </p:spPr>
        <p:txBody>
          <a:bodyPr>
            <a:noAutofit/>
          </a:bodyPr>
          <a:lstStyle/>
          <a:p>
            <a:r>
              <a:rPr lang="en-US" sz="4000" dirty="0" smtClean="0"/>
              <a:t>ARL ILL Stats for 11 BD Institutions</a:t>
            </a:r>
            <a:r>
              <a:rPr lang="en-US" sz="3600" dirty="0" smtClean="0"/>
              <a:t/>
            </a:r>
            <a:br>
              <a:rPr lang="en-US" sz="3600" dirty="0" smtClean="0"/>
            </a:br>
            <a:r>
              <a:rPr lang="en-US" sz="3200" dirty="0" smtClean="0"/>
              <a:t>Filled Requests</a:t>
            </a:r>
            <a:endParaRPr lang="en-US" sz="3600" dirty="0"/>
          </a:p>
        </p:txBody>
      </p:sp>
      <p:graphicFrame>
        <p:nvGraphicFramePr>
          <p:cNvPr id="4" name="Content Placeholder 3"/>
          <p:cNvGraphicFramePr>
            <a:graphicFrameLocks noGrp="1"/>
          </p:cNvGraphicFramePr>
          <p:nvPr>
            <p:ph idx="1"/>
          </p:nvPr>
        </p:nvGraphicFramePr>
        <p:xfrm>
          <a:off x="457200" y="1600201"/>
          <a:ext cx="83058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1" y="136569"/>
            <a:ext cx="9383713" cy="1314450"/>
          </a:xfrm>
        </p:spPr>
        <p:txBody>
          <a:bodyPr>
            <a:noAutofit/>
          </a:bodyPr>
          <a:lstStyle/>
          <a:p>
            <a:r>
              <a:rPr lang="en-US" sz="4000" dirty="0" smtClean="0"/>
              <a:t>Our ILL Stats for 11 BD Institutions</a:t>
            </a:r>
            <a:r>
              <a:rPr lang="en-US" sz="3600" dirty="0" smtClean="0"/>
              <a:t/>
            </a:r>
            <a:br>
              <a:rPr lang="en-US" sz="3600" dirty="0" smtClean="0"/>
            </a:br>
            <a:r>
              <a:rPr lang="en-US" sz="3200" dirty="0" smtClean="0"/>
              <a:t>Filled Requests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10755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12</a:t>
            </a:fld>
            <a:endParaRPr lang="en-US"/>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54546"/>
            <a:ext cx="3889420" cy="1280553"/>
          </a:xfrm>
        </p:spPr>
        <p:txBody>
          <a:bodyPr>
            <a:noAutofit/>
          </a:bodyPr>
          <a:lstStyle/>
          <a:p>
            <a:r>
              <a:rPr lang="en-US" sz="2400" dirty="0" smtClean="0"/>
              <a:t>ARL vs Our Study</a:t>
            </a:r>
            <a:r>
              <a:rPr lang="en-US" sz="1800" dirty="0" smtClean="0"/>
              <a:t/>
            </a:r>
            <a:br>
              <a:rPr lang="en-US" sz="1800" dirty="0" smtClean="0"/>
            </a:br>
            <a:r>
              <a:rPr lang="en-US" sz="1800" dirty="0" smtClean="0"/>
              <a:t>Why might the numbers differ?</a:t>
            </a:r>
            <a:br>
              <a:rPr lang="en-US" sz="1800" dirty="0" smtClean="0"/>
            </a:b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3662039"/>
              </p:ext>
            </p:extLst>
          </p:nvPr>
        </p:nvGraphicFramePr>
        <p:xfrm>
          <a:off x="3768167"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normAutofit/>
          </a:bodyPr>
          <a:lstStyle/>
          <a:p>
            <a:pPr>
              <a:buFont typeface="Wingdings" pitchFamily="2" charset="2"/>
              <a:buChar char="§"/>
            </a:pPr>
            <a:r>
              <a:rPr lang="en-US" sz="2000" dirty="0" smtClean="0"/>
              <a:t> Institutions with multiple libraries and with complex ILL set-up’s might not have reported all activity to us.</a:t>
            </a:r>
          </a:p>
          <a:p>
            <a:pPr>
              <a:buFont typeface="Wingdings" pitchFamily="2" charset="2"/>
              <a:buChar char="§"/>
            </a:pPr>
            <a:r>
              <a:rPr lang="en-US" sz="2000" dirty="0" smtClean="0"/>
              <a:t>Both sets of data are self-reported, and possibly compiled by different people.</a:t>
            </a:r>
          </a:p>
          <a:p>
            <a:pPr>
              <a:buFont typeface="Wingdings" pitchFamily="2" charset="2"/>
              <a:buChar char="§"/>
            </a:pPr>
            <a:r>
              <a:rPr lang="en-US" sz="2000" dirty="0"/>
              <a:t> </a:t>
            </a:r>
            <a:r>
              <a:rPr lang="en-US" sz="2000" dirty="0" smtClean="0"/>
              <a:t>Potential fiscal/calendar confusion</a:t>
            </a:r>
          </a:p>
          <a:p>
            <a:pPr>
              <a:buFont typeface="Wingdings" pitchFamily="2" charset="2"/>
              <a:buChar char="§"/>
            </a:pPr>
            <a:r>
              <a:rPr lang="en-US" sz="2000" dirty="0"/>
              <a:t> </a:t>
            </a:r>
            <a:r>
              <a:rPr lang="en-US" sz="2000" b="1" dirty="0" smtClean="0"/>
              <a:t>Overall, study participants reported 97.9% of what was reported to ARL</a:t>
            </a:r>
            <a:r>
              <a:rPr lang="en-US" b="1" dirty="0" smtClean="0"/>
              <a:t>.</a:t>
            </a:r>
            <a:endParaRPr lang="en-US" b="1" dirty="0"/>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9485077-E4D9-45BC-831F-93154EFD80D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90152"/>
            <a:ext cx="9100400" cy="1365160"/>
          </a:xfrm>
        </p:spPr>
        <p:txBody>
          <a:bodyPr>
            <a:normAutofit fontScale="90000"/>
          </a:bodyPr>
          <a:lstStyle/>
          <a:p>
            <a:r>
              <a:rPr lang="en-US" dirty="0" smtClean="0"/>
              <a:t>Our Borrow Direct Numbers </a:t>
            </a:r>
            <a:br>
              <a:rPr lang="en-US" dirty="0" smtClean="0"/>
            </a:br>
            <a:r>
              <a:rPr lang="en-US" sz="3600" dirty="0"/>
              <a:t>(</a:t>
            </a:r>
            <a:r>
              <a:rPr lang="en-US" sz="3600" dirty="0" smtClean="0"/>
              <a:t>99.7% agreement between </a:t>
            </a:r>
            <a:r>
              <a:rPr lang="en-US" sz="3600" dirty="0" err="1" smtClean="0"/>
              <a:t>borr</a:t>
            </a:r>
            <a:r>
              <a:rPr lang="en-US" sz="3600" dirty="0" smtClean="0"/>
              <a:t> &amp; lend)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14</a:t>
            </a:fld>
            <a:endParaRPr lang="en-US"/>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69" y="110812"/>
            <a:ext cx="9383713" cy="1314450"/>
          </a:xfrm>
        </p:spPr>
        <p:txBody>
          <a:bodyPr>
            <a:normAutofit fontScale="90000"/>
          </a:bodyPr>
          <a:lstStyle/>
          <a:p>
            <a:r>
              <a:rPr lang="en-US" dirty="0" smtClean="0"/>
              <a:t>Our OCLC Numbers</a:t>
            </a:r>
            <a:br>
              <a:rPr lang="en-US" dirty="0" smtClean="0"/>
            </a:br>
            <a:r>
              <a:rPr lang="en-US" sz="3600" dirty="0" smtClean="0"/>
              <a:t>Filled Requests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15</a:t>
            </a:fld>
            <a:endParaRPr lang="en-US"/>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90" y="123690"/>
            <a:ext cx="9383713" cy="1314450"/>
          </a:xfrm>
        </p:spPr>
        <p:txBody>
          <a:bodyPr>
            <a:normAutofit fontScale="90000"/>
          </a:bodyPr>
          <a:lstStyle/>
          <a:p>
            <a:r>
              <a:rPr lang="en-US" dirty="0" smtClean="0"/>
              <a:t>Our </a:t>
            </a:r>
            <a:r>
              <a:rPr lang="en-US" dirty="0" err="1" smtClean="0"/>
              <a:t>RapidILL</a:t>
            </a:r>
            <a:r>
              <a:rPr lang="en-US" dirty="0" smtClean="0"/>
              <a:t> Numbers</a:t>
            </a:r>
            <a:br>
              <a:rPr lang="en-US" dirty="0" smtClean="0"/>
            </a:br>
            <a:r>
              <a:rPr lang="en-US" sz="3600" dirty="0" smtClean="0"/>
              <a:t>Filled Requests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16</a:t>
            </a:fld>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89" y="136569"/>
            <a:ext cx="9383713" cy="1314450"/>
          </a:xfrm>
        </p:spPr>
        <p:txBody>
          <a:bodyPr>
            <a:normAutofit fontScale="90000"/>
          </a:bodyPr>
          <a:lstStyle/>
          <a:p>
            <a:r>
              <a:rPr lang="en-US" dirty="0" smtClean="0"/>
              <a:t>Our </a:t>
            </a:r>
            <a:r>
              <a:rPr lang="en-US" dirty="0" err="1" smtClean="0"/>
              <a:t>Docline</a:t>
            </a:r>
            <a:r>
              <a:rPr lang="en-US" dirty="0" smtClean="0"/>
              <a:t> Numbers </a:t>
            </a:r>
            <a:br>
              <a:rPr lang="en-US" dirty="0" smtClean="0"/>
            </a:br>
            <a:r>
              <a:rPr lang="en-US" sz="3600" dirty="0" smtClean="0"/>
              <a:t>Filled Requests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17</a:t>
            </a:fld>
            <a:endParaRPr lang="en-US"/>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09" y="0"/>
            <a:ext cx="9383713" cy="1314450"/>
          </a:xfrm>
        </p:spPr>
        <p:txBody>
          <a:bodyPr/>
          <a:lstStyle/>
          <a:p>
            <a:r>
              <a:rPr lang="en-US" dirty="0" smtClean="0"/>
              <a:t>Proportion by Sharing Venue</a:t>
            </a:r>
            <a:endParaRPr lang="en-US" dirty="0"/>
          </a:p>
        </p:txBody>
      </p:sp>
      <p:sp>
        <p:nvSpPr>
          <p:cNvPr id="3" name="Text Placeholder 2"/>
          <p:cNvSpPr>
            <a:spLocks noGrp="1"/>
          </p:cNvSpPr>
          <p:nvPr>
            <p:ph type="body" idx="1"/>
          </p:nvPr>
        </p:nvSpPr>
        <p:spPr>
          <a:xfrm>
            <a:off x="412124" y="1141929"/>
            <a:ext cx="8686800" cy="762000"/>
          </a:xfrm>
        </p:spPr>
        <p:txBody>
          <a:bodyPr>
            <a:normAutofit/>
          </a:bodyPr>
          <a:lstStyle/>
          <a:p>
            <a:r>
              <a:rPr lang="en-US" dirty="0" smtClean="0"/>
              <a:t>(Other = Web form, ALA form, email, CCC, other circ-to-circ groups)</a:t>
            </a:r>
            <a:endParaRPr lang="en-US" dirty="0"/>
          </a:p>
        </p:txBody>
      </p:sp>
      <p:graphicFrame>
        <p:nvGraphicFramePr>
          <p:cNvPr id="7" name="Content Placeholder 6"/>
          <p:cNvGraphicFramePr>
            <a:graphicFrameLocks noGrp="1"/>
          </p:cNvGraphicFramePr>
          <p:nvPr>
            <p:ph sz="half" idx="2"/>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flipV="1">
            <a:off x="9372600" y="1752600"/>
            <a:ext cx="76200" cy="457200"/>
          </a:xfrm>
        </p:spPr>
        <p:txBody>
          <a:bodyPr>
            <a:normAutofit/>
          </a:bodyPr>
          <a:lstStyle/>
          <a:p>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218968587"/>
              </p:ext>
            </p:extLst>
          </p:nvPr>
        </p:nvGraphicFramePr>
        <p:xfrm>
          <a:off x="4572000" y="2133600"/>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B9485077-E4D9-45BC-831F-93154EFD80D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Do you net lend or borrow, trend up or down?</a:t>
            </a:r>
            <a:br>
              <a:rPr lang="en-US" sz="2800" dirty="0" smtClean="0"/>
            </a:br>
            <a:r>
              <a:rPr lang="en-US" sz="2800" dirty="0" smtClean="0"/>
              <a:t>All 11 BD institutions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9190949"/>
              </p:ext>
            </p:extLst>
          </p:nvPr>
        </p:nvGraphicFramePr>
        <p:xfrm>
          <a:off x="457200" y="1404130"/>
          <a:ext cx="7924800" cy="3479624"/>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496386">
                <a:tc>
                  <a:txBody>
                    <a:bodyPr/>
                    <a:lstStyle/>
                    <a:p>
                      <a:r>
                        <a:rPr lang="en-US" dirty="0" smtClean="0"/>
                        <a:t>Venue</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r>
              <a:tr h="501308">
                <a:tc>
                  <a:txBody>
                    <a:bodyPr/>
                    <a:lstStyle/>
                    <a:p>
                      <a:r>
                        <a:rPr lang="en-US" dirty="0" smtClean="0"/>
                        <a:t>Overall</a:t>
                      </a: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BD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96386">
                <a:tc>
                  <a:txBody>
                    <a:bodyPr/>
                    <a:lstStyle/>
                    <a:p>
                      <a:r>
                        <a:rPr lang="en-US" dirty="0" smtClean="0"/>
                        <a:t>OCLC</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96386">
                <a:tc>
                  <a:txBody>
                    <a:bodyPr/>
                    <a:lstStyle/>
                    <a:p>
                      <a:r>
                        <a:rPr lang="en-US" dirty="0" err="1" smtClean="0"/>
                        <a:t>RapidILL</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r h="496386">
                <a:tc>
                  <a:txBody>
                    <a:bodyPr/>
                    <a:lstStyle/>
                    <a:p>
                      <a:r>
                        <a:rPr lang="en-US" dirty="0" err="1" smtClean="0"/>
                        <a:t>Docline</a:t>
                      </a: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Other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19</a:t>
            </a:fld>
            <a:endParaRPr lang="en-US"/>
          </a:p>
        </p:txBody>
      </p:sp>
      <p:sp>
        <p:nvSpPr>
          <p:cNvPr id="8" name="TextBox 7"/>
          <p:cNvSpPr txBox="1"/>
          <p:nvPr/>
        </p:nvSpPr>
        <p:spPr>
          <a:xfrm>
            <a:off x="1600200" y="5181600"/>
            <a:ext cx="838200" cy="369332"/>
          </a:xfrm>
          <a:prstGeom prst="rect">
            <a:avLst/>
          </a:prstGeom>
          <a:solidFill>
            <a:srgbClr val="FFC000"/>
          </a:solidFill>
        </p:spPr>
        <p:txBody>
          <a:bodyPr wrap="square" rtlCol="0">
            <a:spAutoFit/>
          </a:bodyPr>
          <a:lstStyle/>
          <a:p>
            <a:endParaRPr lang="en-US" dirty="0"/>
          </a:p>
        </p:txBody>
      </p:sp>
      <p:sp>
        <p:nvSpPr>
          <p:cNvPr id="9" name="TextBox 8"/>
          <p:cNvSpPr txBox="1"/>
          <p:nvPr/>
        </p:nvSpPr>
        <p:spPr>
          <a:xfrm>
            <a:off x="1622809" y="5791200"/>
            <a:ext cx="815591" cy="369332"/>
          </a:xfrm>
          <a:prstGeom prst="rect">
            <a:avLst/>
          </a:prstGeom>
          <a:solidFill>
            <a:srgbClr val="00B0F0"/>
          </a:solidFill>
        </p:spPr>
        <p:txBody>
          <a:bodyPr wrap="square" rtlCol="0">
            <a:spAutoFit/>
          </a:bodyPr>
          <a:lstStyle/>
          <a:p>
            <a:endParaRPr lang="en-US" dirty="0"/>
          </a:p>
        </p:txBody>
      </p:sp>
      <p:sp>
        <p:nvSpPr>
          <p:cNvPr id="10" name="TextBox 9"/>
          <p:cNvSpPr txBox="1"/>
          <p:nvPr/>
        </p:nvSpPr>
        <p:spPr>
          <a:xfrm>
            <a:off x="2438400" y="5181600"/>
            <a:ext cx="1905000" cy="369332"/>
          </a:xfrm>
          <a:prstGeom prst="rect">
            <a:avLst/>
          </a:prstGeom>
          <a:noFill/>
        </p:spPr>
        <p:txBody>
          <a:bodyPr wrap="square" rtlCol="0">
            <a:spAutoFit/>
          </a:bodyPr>
          <a:lstStyle/>
          <a:p>
            <a:r>
              <a:rPr lang="en-US" dirty="0" smtClean="0"/>
              <a:t>= Net borrower</a:t>
            </a:r>
            <a:endParaRPr lang="en-US" dirty="0"/>
          </a:p>
        </p:txBody>
      </p:sp>
      <p:sp>
        <p:nvSpPr>
          <p:cNvPr id="11" name="TextBox 10"/>
          <p:cNvSpPr txBox="1"/>
          <p:nvPr/>
        </p:nvSpPr>
        <p:spPr>
          <a:xfrm>
            <a:off x="2466033" y="5791200"/>
            <a:ext cx="1905000" cy="369332"/>
          </a:xfrm>
          <a:prstGeom prst="rect">
            <a:avLst/>
          </a:prstGeom>
          <a:noFill/>
        </p:spPr>
        <p:txBody>
          <a:bodyPr wrap="square" rtlCol="0">
            <a:spAutoFit/>
          </a:bodyPr>
          <a:lstStyle/>
          <a:p>
            <a:r>
              <a:rPr lang="en-US" dirty="0" smtClean="0"/>
              <a:t>= Net lender</a:t>
            </a:r>
            <a:endParaRPr lang="en-US" dirty="0"/>
          </a:p>
        </p:txBody>
      </p:sp>
      <p:sp>
        <p:nvSpPr>
          <p:cNvPr id="12" name="TextBox 11"/>
          <p:cNvSpPr txBox="1"/>
          <p:nvPr/>
        </p:nvSpPr>
        <p:spPr>
          <a:xfrm>
            <a:off x="5089234" y="5222240"/>
            <a:ext cx="3292766" cy="369332"/>
          </a:xfrm>
          <a:prstGeom prst="rect">
            <a:avLst/>
          </a:prstGeom>
          <a:noFill/>
        </p:spPr>
        <p:txBody>
          <a:bodyPr wrap="square" rtlCol="0">
            <a:spAutoFit/>
          </a:bodyPr>
          <a:lstStyle/>
          <a:p>
            <a:r>
              <a:rPr lang="en-US" dirty="0" smtClean="0"/>
              <a:t>Trending up from previous year</a:t>
            </a:r>
            <a:endParaRPr lang="en-US" dirty="0"/>
          </a:p>
        </p:txBody>
      </p:sp>
      <p:sp>
        <p:nvSpPr>
          <p:cNvPr id="13" name="TextBox 12"/>
          <p:cNvSpPr txBox="1"/>
          <p:nvPr/>
        </p:nvSpPr>
        <p:spPr>
          <a:xfrm>
            <a:off x="5095932" y="5802086"/>
            <a:ext cx="3438468" cy="369332"/>
          </a:xfrm>
          <a:prstGeom prst="rect">
            <a:avLst/>
          </a:prstGeom>
          <a:noFill/>
        </p:spPr>
        <p:txBody>
          <a:bodyPr wrap="square" rtlCol="0">
            <a:spAutoFit/>
          </a:bodyPr>
          <a:lstStyle/>
          <a:p>
            <a:r>
              <a:rPr lang="en-US" dirty="0" smtClean="0"/>
              <a:t>Trending down from previous year</a:t>
            </a:r>
            <a:endParaRPr lang="en-US" dirty="0"/>
          </a:p>
        </p:txBody>
      </p:sp>
      <p:sp>
        <p:nvSpPr>
          <p:cNvPr id="14" name="Right Arrow 13"/>
          <p:cNvSpPr/>
          <p:nvPr/>
        </p:nvSpPr>
        <p:spPr>
          <a:xfrm rot="16200000">
            <a:off x="4742695" y="5239505"/>
            <a:ext cx="369332" cy="253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32681" y="5859119"/>
            <a:ext cx="389359" cy="2535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5871249" y="292375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6200000">
            <a:off x="5856112" y="4380854"/>
            <a:ext cx="47250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2595915" y="195477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16200000">
            <a:off x="4254026" y="1967376"/>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6200000">
            <a:off x="5871250" y="1966493"/>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6200000">
            <a:off x="7395468" y="1957670"/>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16200000">
            <a:off x="5871251" y="2449469"/>
            <a:ext cx="442235" cy="393762"/>
          </a:xfrm>
          <a:prstGeom prst="rightArrow">
            <a:avLst>
              <a:gd name="adj1" fmla="val 50000"/>
              <a:gd name="adj2" fmla="val 5000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6200000">
            <a:off x="7383831" y="2447798"/>
            <a:ext cx="465509" cy="393762"/>
          </a:xfrm>
          <a:prstGeom prst="rightArrow">
            <a:avLst>
              <a:gd name="adj1" fmla="val 50000"/>
              <a:gd name="adj2" fmla="val 5000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2589595" y="3429270"/>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6200000">
            <a:off x="4278812" y="3431171"/>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Arrow 68"/>
          <p:cNvSpPr/>
          <p:nvPr/>
        </p:nvSpPr>
        <p:spPr>
          <a:xfrm rot="5400000">
            <a:off x="5871251" y="3419684"/>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5400000">
            <a:off x="7391327" y="3429415"/>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2595915" y="3948156"/>
            <a:ext cx="417471" cy="388699"/>
          </a:xfrm>
          <a:prstGeom prst="rightArrow">
            <a:avLst>
              <a:gd name="adj1" fmla="val 50000"/>
              <a:gd name="adj2" fmla="val 5313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5400000">
            <a:off x="5871251" y="3924466"/>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rot="5400000">
            <a:off x="7391327" y="3934759"/>
            <a:ext cx="442236" cy="373179"/>
          </a:xfrm>
          <a:prstGeom prst="rightArrow">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Arrow 74"/>
          <p:cNvSpPr/>
          <p:nvPr/>
        </p:nvSpPr>
        <p:spPr>
          <a:xfrm rot="16200000">
            <a:off x="7385881" y="4377539"/>
            <a:ext cx="47250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6200000">
            <a:off x="4228292" y="2420219"/>
            <a:ext cx="472508" cy="437074"/>
          </a:xfrm>
          <a:prstGeom prst="rightArrow">
            <a:avLst>
              <a:gd name="adj1" fmla="val 50000"/>
              <a:gd name="adj2" fmla="val 5264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2589594" y="4392843"/>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2589593" y="293696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2565357" y="2441875"/>
            <a:ext cx="442235" cy="393762"/>
          </a:xfrm>
          <a:prstGeom prst="rightArrow">
            <a:avLst>
              <a:gd name="adj1" fmla="val 50000"/>
              <a:gd name="adj2" fmla="val 5000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5400000">
            <a:off x="4266839" y="2949115"/>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5400000">
            <a:off x="7401618" y="2958498"/>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4272854" y="3934757"/>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45"/>
          <p:cNvSpPr/>
          <p:nvPr/>
        </p:nvSpPr>
        <p:spPr>
          <a:xfrm rot="5400000">
            <a:off x="4254025" y="4396230"/>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414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What’s an “ILL Yeti” anyway?</a:t>
            </a:r>
          </a:p>
          <a:p>
            <a:r>
              <a:rPr lang="en-US" dirty="0" smtClean="0"/>
              <a:t>How the study came to be</a:t>
            </a:r>
          </a:p>
          <a:p>
            <a:r>
              <a:rPr lang="en-US" dirty="0" smtClean="0"/>
              <a:t>Phase One: looking at the big picture</a:t>
            </a:r>
          </a:p>
          <a:p>
            <a:r>
              <a:rPr lang="en-US" dirty="0" smtClean="0"/>
              <a:t>Current phase: going pixel (</a:t>
            </a:r>
            <a:r>
              <a:rPr lang="en-US" dirty="0" err="1" smtClean="0"/>
              <a:t>pixal</a:t>
            </a:r>
            <a:r>
              <a:rPr lang="en-US" dirty="0" smtClean="0"/>
              <a:t>?)</a:t>
            </a:r>
          </a:p>
          <a:p>
            <a:r>
              <a:rPr lang="en-US" dirty="0" smtClean="0"/>
              <a:t>What comes next </a:t>
            </a:r>
          </a:p>
          <a:p>
            <a:r>
              <a:rPr lang="en-US" dirty="0" smtClean="0"/>
              <a:t>Questions and discussion</a:t>
            </a:r>
            <a:endParaRPr lang="en-US" dirty="0"/>
          </a:p>
        </p:txBody>
      </p:sp>
      <p:sp>
        <p:nvSpPr>
          <p:cNvPr id="3" name="Title 2"/>
          <p:cNvSpPr>
            <a:spLocks noGrp="1"/>
          </p:cNvSpPr>
          <p:nvPr>
            <p:ph type="title"/>
          </p:nvPr>
        </p:nvSpPr>
        <p:spPr/>
        <p:txBody>
          <a:bodyPr/>
          <a:lstStyle/>
          <a:p>
            <a:r>
              <a:rPr lang="en-US" dirty="0" smtClean="0"/>
              <a:t>Today’s Stalking Itinerary</a:t>
            </a:r>
            <a:endParaRPr lang="en-US" dirty="0"/>
          </a:p>
        </p:txBody>
      </p:sp>
    </p:spTree>
    <p:extLst>
      <p:ext uri="{BB962C8B-B14F-4D97-AF65-F5344CB8AC3E}">
        <p14:creationId xmlns:p14="http://schemas.microsoft.com/office/powerpoint/2010/main" val="150409554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68" y="123691"/>
            <a:ext cx="9383713" cy="1314450"/>
          </a:xfrm>
        </p:spPr>
        <p:txBody>
          <a:bodyPr>
            <a:normAutofit fontScale="90000"/>
          </a:bodyPr>
          <a:lstStyle/>
          <a:p>
            <a:r>
              <a:rPr lang="en-US" dirty="0" smtClean="0"/>
              <a:t>BD, OCLC, and RAPID Comparison</a:t>
            </a:r>
            <a:br>
              <a:rPr lang="en-US" dirty="0" smtClean="0"/>
            </a:br>
            <a:r>
              <a:rPr lang="en-US" sz="3600" dirty="0" smtClean="0"/>
              <a:t>Filled Requests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20</a:t>
            </a:fld>
            <a:endParaRPr 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68" y="123691"/>
            <a:ext cx="9383713" cy="1314450"/>
          </a:xfrm>
        </p:spPr>
        <p:txBody>
          <a:bodyPr>
            <a:normAutofit fontScale="90000"/>
          </a:bodyPr>
          <a:lstStyle/>
          <a:p>
            <a:r>
              <a:rPr lang="en-US" dirty="0" smtClean="0"/>
              <a:t>BD, Combined C2C, OCLC, and RAPID Comparison -- </a:t>
            </a:r>
            <a:r>
              <a:rPr lang="en-US" sz="3600" dirty="0" smtClean="0"/>
              <a:t>Filled Requests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51058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phase: going pixel</a:t>
            </a:r>
            <a:endParaRPr lang="en-US" dirty="0"/>
          </a:p>
        </p:txBody>
      </p:sp>
    </p:spTree>
    <p:extLst>
      <p:ext uri="{BB962C8B-B14F-4D97-AF65-F5344CB8AC3E}">
        <p14:creationId xmlns:p14="http://schemas.microsoft.com/office/powerpoint/2010/main" val="3092536839"/>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136244"/>
            <a:ext cx="9071055" cy="1314450"/>
          </a:xfrm>
        </p:spPr>
        <p:txBody>
          <a:bodyPr/>
          <a:lstStyle/>
          <a:p>
            <a:r>
              <a:rPr lang="en-US" dirty="0" smtClean="0"/>
              <a:t>Total activity by date joined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2591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23</a:t>
            </a:fld>
            <a:endParaRPr lang="en-US"/>
          </a:p>
        </p:txBody>
      </p:sp>
    </p:spTree>
    <p:extLst>
      <p:ext uri="{BB962C8B-B14F-4D97-AF65-F5344CB8AC3E}">
        <p14:creationId xmlns:p14="http://schemas.microsoft.com/office/powerpoint/2010/main" val="66027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136244"/>
            <a:ext cx="9071055" cy="1314450"/>
          </a:xfrm>
        </p:spPr>
        <p:txBody>
          <a:bodyPr/>
          <a:lstStyle/>
          <a:p>
            <a:r>
              <a:rPr lang="en-US" dirty="0" smtClean="0"/>
              <a:t>Total activity by date joined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114264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24</a:t>
            </a:fld>
            <a:endParaRPr lang="en-US"/>
          </a:p>
        </p:txBody>
      </p:sp>
    </p:spTree>
    <p:extLst>
      <p:ext uri="{BB962C8B-B14F-4D97-AF65-F5344CB8AC3E}">
        <p14:creationId xmlns:p14="http://schemas.microsoft.com/office/powerpoint/2010/main" val="3103991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70" y="136244"/>
            <a:ext cx="9071055" cy="1314450"/>
          </a:xfrm>
        </p:spPr>
        <p:txBody>
          <a:bodyPr/>
          <a:lstStyle/>
          <a:p>
            <a:r>
              <a:rPr lang="en-US" dirty="0" smtClean="0"/>
              <a:t>Total activity by date joined</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362988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25</a:t>
            </a:fld>
            <a:endParaRPr lang="en-US"/>
          </a:p>
        </p:txBody>
      </p:sp>
    </p:spTree>
    <p:extLst>
      <p:ext uri="{BB962C8B-B14F-4D97-AF65-F5344CB8AC3E}">
        <p14:creationId xmlns:p14="http://schemas.microsoft.com/office/powerpoint/2010/main" val="314319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54546"/>
            <a:ext cx="3889420" cy="1280553"/>
          </a:xfrm>
        </p:spPr>
        <p:txBody>
          <a:bodyPr>
            <a:noAutofit/>
          </a:bodyPr>
          <a:lstStyle/>
          <a:p>
            <a:r>
              <a:rPr lang="en-US" sz="2400" dirty="0" smtClean="0"/>
              <a:t>ARL vs Our Study</a:t>
            </a:r>
            <a:r>
              <a:rPr lang="en-US" sz="1800" dirty="0" smtClean="0"/>
              <a:t/>
            </a:r>
            <a:br>
              <a:rPr lang="en-US" sz="1800" dirty="0" smtClean="0"/>
            </a:br>
            <a:r>
              <a:rPr lang="en-US" sz="1800" dirty="0" smtClean="0"/>
              <a:t>Why might the numbers differ?</a:t>
            </a:r>
            <a:br>
              <a:rPr lang="en-US" sz="1800" dirty="0" smtClean="0"/>
            </a:b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3662039"/>
              </p:ext>
            </p:extLst>
          </p:nvPr>
        </p:nvGraphicFramePr>
        <p:xfrm>
          <a:off x="3768167" y="273050"/>
          <a:ext cx="5111750"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normAutofit/>
          </a:bodyPr>
          <a:lstStyle/>
          <a:p>
            <a:pPr>
              <a:buFont typeface="Wingdings" pitchFamily="2" charset="2"/>
              <a:buChar char="§"/>
            </a:pPr>
            <a:r>
              <a:rPr lang="en-US" sz="2000" dirty="0" smtClean="0"/>
              <a:t> Institutions with multiple libraries and with complex ILL set-up’s might not have reported all activity to us.</a:t>
            </a:r>
          </a:p>
          <a:p>
            <a:pPr>
              <a:buFont typeface="Wingdings" pitchFamily="2" charset="2"/>
              <a:buChar char="§"/>
            </a:pPr>
            <a:r>
              <a:rPr lang="en-US" sz="2000" dirty="0" smtClean="0"/>
              <a:t>Both sets of data are self-reported, and possibly compiled by different people.</a:t>
            </a:r>
          </a:p>
          <a:p>
            <a:pPr>
              <a:buFont typeface="Wingdings" pitchFamily="2" charset="2"/>
              <a:buChar char="§"/>
            </a:pPr>
            <a:r>
              <a:rPr lang="en-US" sz="2000" dirty="0"/>
              <a:t> </a:t>
            </a:r>
            <a:r>
              <a:rPr lang="en-US" sz="2000" dirty="0" smtClean="0"/>
              <a:t>Potential fiscal/calendar confusion</a:t>
            </a:r>
          </a:p>
          <a:p>
            <a:pPr>
              <a:buFont typeface="Wingdings" pitchFamily="2" charset="2"/>
              <a:buChar char="§"/>
            </a:pPr>
            <a:r>
              <a:rPr lang="en-US" sz="2000" dirty="0"/>
              <a:t> </a:t>
            </a:r>
            <a:r>
              <a:rPr lang="en-US" sz="2000" b="1" dirty="0" smtClean="0"/>
              <a:t>Overall, study participants reported 97.9% of what was reported to ARL</a:t>
            </a:r>
            <a:r>
              <a:rPr lang="en-US" b="1" dirty="0" smtClean="0"/>
              <a:t>.</a:t>
            </a:r>
            <a:endParaRPr lang="en-US" b="1" dirty="0"/>
          </a:p>
        </p:txBody>
      </p:sp>
      <p:sp>
        <p:nvSpPr>
          <p:cNvPr id="6" name="Date Placeholder 5"/>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9485077-E4D9-45BC-831F-93154EFD80DA}" type="slidenum">
              <a:rPr lang="en-US" smtClean="0"/>
              <a:pPr/>
              <a:t>26</a:t>
            </a:fld>
            <a:endParaRPr lang="en-US"/>
          </a:p>
        </p:txBody>
      </p:sp>
    </p:spTree>
    <p:extLst>
      <p:ext uri="{BB962C8B-B14F-4D97-AF65-F5344CB8AC3E}">
        <p14:creationId xmlns:p14="http://schemas.microsoft.com/office/powerpoint/2010/main" val="2268766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r>
              <a:rPr lang="en-US" dirty="0" smtClean="0"/>
              <a:t>% ARL Numbers Reported to Us</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717902164"/>
              </p:ext>
            </p:extLst>
          </p:nvPr>
        </p:nvGraphicFramePr>
        <p:xfrm>
          <a:off x="1143000" y="1600200"/>
          <a:ext cx="7543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27</a:t>
            </a:fld>
            <a:endParaRPr lang="en-US"/>
          </a:p>
        </p:txBody>
      </p:sp>
      <p:sp>
        <p:nvSpPr>
          <p:cNvPr id="3" name="Oval 2"/>
          <p:cNvSpPr/>
          <p:nvPr/>
        </p:nvSpPr>
        <p:spPr>
          <a:xfrm>
            <a:off x="6096000" y="251539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91200" y="2133600"/>
            <a:ext cx="1600200" cy="1600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70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ARL Reported, by “Era” Group</a:t>
            </a:r>
            <a:endParaRPr lang="en-US"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214038242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28</a:t>
            </a:fld>
            <a:endParaRPr lang="en-US"/>
          </a:p>
        </p:txBody>
      </p:sp>
    </p:spTree>
    <p:extLst>
      <p:ext uri="{BB962C8B-B14F-4D97-AF65-F5344CB8AC3E}">
        <p14:creationId xmlns:p14="http://schemas.microsoft.com/office/powerpoint/2010/main" val="2134346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Do you net lend or borrow, trend up or down?</a:t>
            </a:r>
            <a:br>
              <a:rPr lang="en-US" sz="2800" dirty="0" smtClean="0"/>
            </a:br>
            <a:r>
              <a:rPr lang="en-US" sz="2800" dirty="0" smtClean="0"/>
              <a:t>All 11 BD institutions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3874603"/>
              </p:ext>
            </p:extLst>
          </p:nvPr>
        </p:nvGraphicFramePr>
        <p:xfrm>
          <a:off x="457200" y="1404130"/>
          <a:ext cx="7924800" cy="3479624"/>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496386">
                <a:tc>
                  <a:txBody>
                    <a:bodyPr/>
                    <a:lstStyle/>
                    <a:p>
                      <a:r>
                        <a:rPr lang="en-US" dirty="0" smtClean="0"/>
                        <a:t>Venue</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r>
              <a:tr h="501308">
                <a:tc>
                  <a:txBody>
                    <a:bodyPr/>
                    <a:lstStyle/>
                    <a:p>
                      <a:r>
                        <a:rPr lang="en-US" dirty="0" smtClean="0"/>
                        <a:t>Overall</a:t>
                      </a: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BD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96386">
                <a:tc>
                  <a:txBody>
                    <a:bodyPr/>
                    <a:lstStyle/>
                    <a:p>
                      <a:r>
                        <a:rPr lang="en-US" dirty="0" smtClean="0"/>
                        <a:t>OCLC</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96386">
                <a:tc>
                  <a:txBody>
                    <a:bodyPr/>
                    <a:lstStyle/>
                    <a:p>
                      <a:r>
                        <a:rPr lang="en-US" dirty="0" smtClean="0"/>
                        <a:t>Rapid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r h="496386">
                <a:tc>
                  <a:txBody>
                    <a:bodyPr/>
                    <a:lstStyle/>
                    <a:p>
                      <a:r>
                        <a:rPr lang="en-US" dirty="0" err="1" smtClean="0"/>
                        <a:t>Docline</a:t>
                      </a: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Other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29</a:t>
            </a:fld>
            <a:endParaRPr lang="en-US"/>
          </a:p>
        </p:txBody>
      </p:sp>
      <p:sp>
        <p:nvSpPr>
          <p:cNvPr id="8" name="TextBox 7"/>
          <p:cNvSpPr txBox="1"/>
          <p:nvPr/>
        </p:nvSpPr>
        <p:spPr>
          <a:xfrm>
            <a:off x="1600200" y="5181600"/>
            <a:ext cx="838200" cy="369332"/>
          </a:xfrm>
          <a:prstGeom prst="rect">
            <a:avLst/>
          </a:prstGeom>
          <a:solidFill>
            <a:srgbClr val="FFC000"/>
          </a:solidFill>
        </p:spPr>
        <p:txBody>
          <a:bodyPr wrap="square" rtlCol="0">
            <a:spAutoFit/>
          </a:bodyPr>
          <a:lstStyle/>
          <a:p>
            <a:endParaRPr lang="en-US" dirty="0"/>
          </a:p>
        </p:txBody>
      </p:sp>
      <p:sp>
        <p:nvSpPr>
          <p:cNvPr id="9" name="TextBox 8"/>
          <p:cNvSpPr txBox="1"/>
          <p:nvPr/>
        </p:nvSpPr>
        <p:spPr>
          <a:xfrm>
            <a:off x="1622809" y="5791200"/>
            <a:ext cx="815591" cy="369332"/>
          </a:xfrm>
          <a:prstGeom prst="rect">
            <a:avLst/>
          </a:prstGeom>
          <a:solidFill>
            <a:srgbClr val="00B0F0"/>
          </a:solidFill>
        </p:spPr>
        <p:txBody>
          <a:bodyPr wrap="square" rtlCol="0">
            <a:spAutoFit/>
          </a:bodyPr>
          <a:lstStyle/>
          <a:p>
            <a:endParaRPr lang="en-US" dirty="0"/>
          </a:p>
        </p:txBody>
      </p:sp>
      <p:sp>
        <p:nvSpPr>
          <p:cNvPr id="10" name="TextBox 9"/>
          <p:cNvSpPr txBox="1"/>
          <p:nvPr/>
        </p:nvSpPr>
        <p:spPr>
          <a:xfrm>
            <a:off x="2438400" y="5181600"/>
            <a:ext cx="1905000" cy="369332"/>
          </a:xfrm>
          <a:prstGeom prst="rect">
            <a:avLst/>
          </a:prstGeom>
          <a:noFill/>
        </p:spPr>
        <p:txBody>
          <a:bodyPr wrap="square" rtlCol="0">
            <a:spAutoFit/>
          </a:bodyPr>
          <a:lstStyle/>
          <a:p>
            <a:r>
              <a:rPr lang="en-US" dirty="0" smtClean="0"/>
              <a:t>= Net borrower</a:t>
            </a:r>
            <a:endParaRPr lang="en-US" dirty="0"/>
          </a:p>
        </p:txBody>
      </p:sp>
      <p:sp>
        <p:nvSpPr>
          <p:cNvPr id="11" name="TextBox 10"/>
          <p:cNvSpPr txBox="1"/>
          <p:nvPr/>
        </p:nvSpPr>
        <p:spPr>
          <a:xfrm>
            <a:off x="2466033" y="5791200"/>
            <a:ext cx="1905000" cy="369332"/>
          </a:xfrm>
          <a:prstGeom prst="rect">
            <a:avLst/>
          </a:prstGeom>
          <a:noFill/>
        </p:spPr>
        <p:txBody>
          <a:bodyPr wrap="square" rtlCol="0">
            <a:spAutoFit/>
          </a:bodyPr>
          <a:lstStyle/>
          <a:p>
            <a:r>
              <a:rPr lang="en-US" dirty="0" smtClean="0"/>
              <a:t>= Net lender</a:t>
            </a:r>
            <a:endParaRPr lang="en-US" dirty="0"/>
          </a:p>
        </p:txBody>
      </p:sp>
      <p:sp>
        <p:nvSpPr>
          <p:cNvPr id="12" name="TextBox 11"/>
          <p:cNvSpPr txBox="1"/>
          <p:nvPr/>
        </p:nvSpPr>
        <p:spPr>
          <a:xfrm>
            <a:off x="5089234" y="5222240"/>
            <a:ext cx="3292766" cy="369332"/>
          </a:xfrm>
          <a:prstGeom prst="rect">
            <a:avLst/>
          </a:prstGeom>
          <a:noFill/>
        </p:spPr>
        <p:txBody>
          <a:bodyPr wrap="square" rtlCol="0">
            <a:spAutoFit/>
          </a:bodyPr>
          <a:lstStyle/>
          <a:p>
            <a:r>
              <a:rPr lang="en-US" dirty="0" smtClean="0"/>
              <a:t>Trending up from previous year</a:t>
            </a:r>
            <a:endParaRPr lang="en-US" dirty="0"/>
          </a:p>
        </p:txBody>
      </p:sp>
      <p:sp>
        <p:nvSpPr>
          <p:cNvPr id="13" name="TextBox 12"/>
          <p:cNvSpPr txBox="1"/>
          <p:nvPr/>
        </p:nvSpPr>
        <p:spPr>
          <a:xfrm>
            <a:off x="5095932" y="5802086"/>
            <a:ext cx="3438468" cy="369332"/>
          </a:xfrm>
          <a:prstGeom prst="rect">
            <a:avLst/>
          </a:prstGeom>
          <a:noFill/>
        </p:spPr>
        <p:txBody>
          <a:bodyPr wrap="square" rtlCol="0">
            <a:spAutoFit/>
          </a:bodyPr>
          <a:lstStyle/>
          <a:p>
            <a:r>
              <a:rPr lang="en-US" dirty="0" smtClean="0"/>
              <a:t>Trending down from previous year</a:t>
            </a:r>
            <a:endParaRPr lang="en-US" dirty="0"/>
          </a:p>
        </p:txBody>
      </p:sp>
      <p:sp>
        <p:nvSpPr>
          <p:cNvPr id="14" name="Right Arrow 13"/>
          <p:cNvSpPr/>
          <p:nvPr/>
        </p:nvSpPr>
        <p:spPr>
          <a:xfrm rot="16200000">
            <a:off x="4742695" y="5239505"/>
            <a:ext cx="369332" cy="253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32681" y="5859119"/>
            <a:ext cx="389359" cy="2535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5871249" y="292375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6200000">
            <a:off x="5856112" y="4380854"/>
            <a:ext cx="47250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2595915" y="195477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16200000">
            <a:off x="4254026" y="1967376"/>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6200000">
            <a:off x="5871250" y="1966493"/>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6200000">
            <a:off x="7395468" y="1957670"/>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16200000">
            <a:off x="5871251" y="2449469"/>
            <a:ext cx="442235" cy="393762"/>
          </a:xfrm>
          <a:prstGeom prst="rightArrow">
            <a:avLst>
              <a:gd name="adj1" fmla="val 50000"/>
              <a:gd name="adj2" fmla="val 5000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6200000">
            <a:off x="7383831" y="2447798"/>
            <a:ext cx="465509" cy="393762"/>
          </a:xfrm>
          <a:prstGeom prst="rightArrow">
            <a:avLst>
              <a:gd name="adj1" fmla="val 50000"/>
              <a:gd name="adj2" fmla="val 5000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2589595" y="3429270"/>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6200000">
            <a:off x="4278812" y="3431171"/>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Arrow 68"/>
          <p:cNvSpPr/>
          <p:nvPr/>
        </p:nvSpPr>
        <p:spPr>
          <a:xfrm rot="5400000">
            <a:off x="5871251" y="3419684"/>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5400000">
            <a:off x="7391327" y="3429415"/>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2595915" y="3948156"/>
            <a:ext cx="417471" cy="388699"/>
          </a:xfrm>
          <a:prstGeom prst="rightArrow">
            <a:avLst>
              <a:gd name="adj1" fmla="val 50000"/>
              <a:gd name="adj2" fmla="val 5313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5400000">
            <a:off x="5871251" y="3924466"/>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rot="5400000">
            <a:off x="7391327" y="3934759"/>
            <a:ext cx="442236" cy="373179"/>
          </a:xfrm>
          <a:prstGeom prst="rightArrow">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Arrow 74"/>
          <p:cNvSpPr/>
          <p:nvPr/>
        </p:nvSpPr>
        <p:spPr>
          <a:xfrm rot="16200000">
            <a:off x="7385881" y="4377539"/>
            <a:ext cx="47250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6200000">
            <a:off x="4228292" y="2420219"/>
            <a:ext cx="472508" cy="437074"/>
          </a:xfrm>
          <a:prstGeom prst="rightArrow">
            <a:avLst>
              <a:gd name="adj1" fmla="val 50000"/>
              <a:gd name="adj2" fmla="val 52642"/>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2589594" y="4392843"/>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2589593" y="293696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2565357" y="2441875"/>
            <a:ext cx="442235" cy="393762"/>
          </a:xfrm>
          <a:prstGeom prst="rightArrow">
            <a:avLst>
              <a:gd name="adj1" fmla="val 50000"/>
              <a:gd name="adj2" fmla="val 5000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5400000">
            <a:off x="4266839" y="2949115"/>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5400000">
            <a:off x="7401618" y="2958498"/>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4272854" y="3934757"/>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ight Arrow 45"/>
          <p:cNvSpPr/>
          <p:nvPr/>
        </p:nvSpPr>
        <p:spPr>
          <a:xfrm rot="5400000">
            <a:off x="4254025" y="4396230"/>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93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“ILL Yeti” anyway?</a:t>
            </a:r>
            <a:endParaRPr lang="en-US" dirty="0"/>
          </a:p>
        </p:txBody>
      </p:sp>
    </p:spTree>
    <p:extLst>
      <p:ext uri="{BB962C8B-B14F-4D97-AF65-F5344CB8AC3E}">
        <p14:creationId xmlns:p14="http://schemas.microsoft.com/office/powerpoint/2010/main" val="898430002"/>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Do you net lend or borrow, trend up or down?</a:t>
            </a:r>
            <a:br>
              <a:rPr lang="en-US" sz="2800" dirty="0" smtClean="0"/>
            </a:br>
            <a:r>
              <a:rPr lang="en-US" sz="2800" dirty="0" smtClean="0"/>
              <a:t>3 “founding” institutions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64491188"/>
              </p:ext>
            </p:extLst>
          </p:nvPr>
        </p:nvGraphicFramePr>
        <p:xfrm>
          <a:off x="457200" y="1404130"/>
          <a:ext cx="7924800" cy="3474702"/>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496386">
                <a:tc>
                  <a:txBody>
                    <a:bodyPr/>
                    <a:lstStyle/>
                    <a:p>
                      <a:r>
                        <a:rPr lang="en-US" dirty="0" smtClean="0"/>
                        <a:t>Venue</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r>
              <a:tr h="496386">
                <a:tc>
                  <a:txBody>
                    <a:bodyPr/>
                    <a:lstStyle/>
                    <a:p>
                      <a:r>
                        <a:rPr lang="en-US" dirty="0" smtClean="0"/>
                        <a:t>Overall</a:t>
                      </a: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BD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96386">
                <a:tc>
                  <a:txBody>
                    <a:bodyPr/>
                    <a:lstStyle/>
                    <a:p>
                      <a:r>
                        <a:rPr lang="en-US" dirty="0" smtClean="0"/>
                        <a:t>OCLC</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96386">
                <a:tc>
                  <a:txBody>
                    <a:bodyPr/>
                    <a:lstStyle/>
                    <a:p>
                      <a:r>
                        <a:rPr lang="en-US" dirty="0" smtClean="0"/>
                        <a:t>Rapid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r h="496386">
                <a:tc>
                  <a:txBody>
                    <a:bodyPr/>
                    <a:lstStyle/>
                    <a:p>
                      <a:r>
                        <a:rPr lang="en-US" dirty="0" err="1" smtClean="0"/>
                        <a:t>Docline</a:t>
                      </a: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Other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30</a:t>
            </a:fld>
            <a:endParaRPr lang="en-US"/>
          </a:p>
        </p:txBody>
      </p:sp>
      <p:sp>
        <p:nvSpPr>
          <p:cNvPr id="8" name="TextBox 7"/>
          <p:cNvSpPr txBox="1"/>
          <p:nvPr/>
        </p:nvSpPr>
        <p:spPr>
          <a:xfrm>
            <a:off x="1600200" y="5181600"/>
            <a:ext cx="838200" cy="369332"/>
          </a:xfrm>
          <a:prstGeom prst="rect">
            <a:avLst/>
          </a:prstGeom>
          <a:solidFill>
            <a:srgbClr val="FFC000"/>
          </a:solidFill>
        </p:spPr>
        <p:txBody>
          <a:bodyPr wrap="square" rtlCol="0">
            <a:spAutoFit/>
          </a:bodyPr>
          <a:lstStyle/>
          <a:p>
            <a:endParaRPr lang="en-US" dirty="0"/>
          </a:p>
        </p:txBody>
      </p:sp>
      <p:sp>
        <p:nvSpPr>
          <p:cNvPr id="9" name="TextBox 8"/>
          <p:cNvSpPr txBox="1"/>
          <p:nvPr/>
        </p:nvSpPr>
        <p:spPr>
          <a:xfrm>
            <a:off x="1622809" y="5791200"/>
            <a:ext cx="815591" cy="369332"/>
          </a:xfrm>
          <a:prstGeom prst="rect">
            <a:avLst/>
          </a:prstGeom>
          <a:solidFill>
            <a:srgbClr val="00B0F0"/>
          </a:solidFill>
        </p:spPr>
        <p:txBody>
          <a:bodyPr wrap="square" rtlCol="0">
            <a:spAutoFit/>
          </a:bodyPr>
          <a:lstStyle/>
          <a:p>
            <a:endParaRPr lang="en-US" dirty="0"/>
          </a:p>
        </p:txBody>
      </p:sp>
      <p:sp>
        <p:nvSpPr>
          <p:cNvPr id="10" name="TextBox 9"/>
          <p:cNvSpPr txBox="1"/>
          <p:nvPr/>
        </p:nvSpPr>
        <p:spPr>
          <a:xfrm>
            <a:off x="2438400" y="5181600"/>
            <a:ext cx="1905000" cy="369332"/>
          </a:xfrm>
          <a:prstGeom prst="rect">
            <a:avLst/>
          </a:prstGeom>
          <a:noFill/>
        </p:spPr>
        <p:txBody>
          <a:bodyPr wrap="square" rtlCol="0">
            <a:spAutoFit/>
          </a:bodyPr>
          <a:lstStyle/>
          <a:p>
            <a:r>
              <a:rPr lang="en-US" dirty="0" smtClean="0"/>
              <a:t>= Net borrower</a:t>
            </a:r>
            <a:endParaRPr lang="en-US" dirty="0"/>
          </a:p>
        </p:txBody>
      </p:sp>
      <p:sp>
        <p:nvSpPr>
          <p:cNvPr id="11" name="TextBox 10"/>
          <p:cNvSpPr txBox="1"/>
          <p:nvPr/>
        </p:nvSpPr>
        <p:spPr>
          <a:xfrm>
            <a:off x="2466033" y="5791200"/>
            <a:ext cx="1905000" cy="369332"/>
          </a:xfrm>
          <a:prstGeom prst="rect">
            <a:avLst/>
          </a:prstGeom>
          <a:noFill/>
        </p:spPr>
        <p:txBody>
          <a:bodyPr wrap="square" rtlCol="0">
            <a:spAutoFit/>
          </a:bodyPr>
          <a:lstStyle/>
          <a:p>
            <a:r>
              <a:rPr lang="en-US" dirty="0" smtClean="0"/>
              <a:t>= Net lender</a:t>
            </a:r>
            <a:endParaRPr lang="en-US" dirty="0"/>
          </a:p>
        </p:txBody>
      </p:sp>
      <p:sp>
        <p:nvSpPr>
          <p:cNvPr id="12" name="TextBox 11"/>
          <p:cNvSpPr txBox="1"/>
          <p:nvPr/>
        </p:nvSpPr>
        <p:spPr>
          <a:xfrm>
            <a:off x="5089234" y="5222240"/>
            <a:ext cx="3292766" cy="369332"/>
          </a:xfrm>
          <a:prstGeom prst="rect">
            <a:avLst/>
          </a:prstGeom>
          <a:noFill/>
        </p:spPr>
        <p:txBody>
          <a:bodyPr wrap="square" rtlCol="0">
            <a:spAutoFit/>
          </a:bodyPr>
          <a:lstStyle/>
          <a:p>
            <a:r>
              <a:rPr lang="en-US" dirty="0" smtClean="0"/>
              <a:t>Trending up from previous year</a:t>
            </a:r>
            <a:endParaRPr lang="en-US" dirty="0"/>
          </a:p>
        </p:txBody>
      </p:sp>
      <p:sp>
        <p:nvSpPr>
          <p:cNvPr id="13" name="TextBox 12"/>
          <p:cNvSpPr txBox="1"/>
          <p:nvPr/>
        </p:nvSpPr>
        <p:spPr>
          <a:xfrm>
            <a:off x="5095932" y="5802086"/>
            <a:ext cx="3438468" cy="369332"/>
          </a:xfrm>
          <a:prstGeom prst="rect">
            <a:avLst/>
          </a:prstGeom>
          <a:noFill/>
        </p:spPr>
        <p:txBody>
          <a:bodyPr wrap="square" rtlCol="0">
            <a:spAutoFit/>
          </a:bodyPr>
          <a:lstStyle/>
          <a:p>
            <a:r>
              <a:rPr lang="en-US" dirty="0" smtClean="0"/>
              <a:t>Trending down from previous year</a:t>
            </a:r>
            <a:endParaRPr lang="en-US" dirty="0"/>
          </a:p>
        </p:txBody>
      </p:sp>
      <p:sp>
        <p:nvSpPr>
          <p:cNvPr id="14" name="Right Arrow 13"/>
          <p:cNvSpPr/>
          <p:nvPr/>
        </p:nvSpPr>
        <p:spPr>
          <a:xfrm rot="16200000">
            <a:off x="4742695" y="5239505"/>
            <a:ext cx="369332" cy="253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32681" y="5859119"/>
            <a:ext cx="389359" cy="2535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200000">
            <a:off x="4272852" y="2962954"/>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Arrow 43"/>
          <p:cNvSpPr/>
          <p:nvPr/>
        </p:nvSpPr>
        <p:spPr>
          <a:xfrm>
            <a:off x="2589596" y="2984583"/>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5871249" y="292375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5400000">
            <a:off x="7384264" y="2961197"/>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2581628" y="1912868"/>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6200000">
            <a:off x="4282250" y="1912867"/>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rot="16200000">
            <a:off x="5895025" y="1901819"/>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rot="5400000">
            <a:off x="7398306" y="1901818"/>
            <a:ext cx="394683"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2589597" y="2412895"/>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6200000">
            <a:off x="4261257" y="2386146"/>
            <a:ext cx="436671"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5859834" y="2371948"/>
            <a:ext cx="465066"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rot="16200000">
            <a:off x="7359726" y="2394777"/>
            <a:ext cx="491310"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2624660" y="3436780"/>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6200000">
            <a:off x="4270990" y="3418862"/>
            <a:ext cx="436671"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5400000">
            <a:off x="5852211" y="3418863"/>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rot="5400000">
            <a:off x="7363913" y="3399032"/>
            <a:ext cx="512174"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2618703" y="3885093"/>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6200000">
            <a:off x="7355476" y="4386073"/>
            <a:ext cx="494961" cy="487127"/>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5400000">
            <a:off x="5873801" y="3891371"/>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Arrow 60"/>
          <p:cNvSpPr/>
          <p:nvPr/>
        </p:nvSpPr>
        <p:spPr>
          <a:xfrm rot="5400000">
            <a:off x="7383746" y="3885093"/>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2624660" y="4366978"/>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4246009" y="4377539"/>
            <a:ext cx="472508" cy="472508"/>
          </a:xfrm>
          <a:prstGeom prst="rightArrow">
            <a:avLst>
              <a:gd name="adj1" fmla="val 50000"/>
              <a:gd name="adj2" fmla="val 52642"/>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5400000">
            <a:off x="5895485" y="4370252"/>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rot="16200000">
            <a:off x="4273116" y="3882023"/>
            <a:ext cx="43241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34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Do you net lend or borrow, trend up or down?</a:t>
            </a:r>
            <a:br>
              <a:rPr lang="en-US" sz="2800" dirty="0" smtClean="0"/>
            </a:br>
            <a:r>
              <a:rPr lang="en-US" sz="2800" dirty="0" smtClean="0"/>
              <a:t>4 “joined in 2002” institutions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2602307"/>
              </p:ext>
            </p:extLst>
          </p:nvPr>
        </p:nvGraphicFramePr>
        <p:xfrm>
          <a:off x="457200" y="1404130"/>
          <a:ext cx="7924800" cy="3479624"/>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496386">
                <a:tc>
                  <a:txBody>
                    <a:bodyPr/>
                    <a:lstStyle/>
                    <a:p>
                      <a:r>
                        <a:rPr lang="en-US" dirty="0" smtClean="0"/>
                        <a:t>Venue</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r>
              <a:tr h="501308">
                <a:tc>
                  <a:txBody>
                    <a:bodyPr/>
                    <a:lstStyle/>
                    <a:p>
                      <a:r>
                        <a:rPr lang="en-US" dirty="0" smtClean="0"/>
                        <a:t>Overall</a:t>
                      </a: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BD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96386">
                <a:tc>
                  <a:txBody>
                    <a:bodyPr/>
                    <a:lstStyle/>
                    <a:p>
                      <a:r>
                        <a:rPr lang="en-US" dirty="0" smtClean="0"/>
                        <a:t>OCLC</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96386">
                <a:tc>
                  <a:txBody>
                    <a:bodyPr/>
                    <a:lstStyle/>
                    <a:p>
                      <a:r>
                        <a:rPr lang="en-US" dirty="0" smtClean="0"/>
                        <a:t>Rapid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r h="496386">
                <a:tc>
                  <a:txBody>
                    <a:bodyPr/>
                    <a:lstStyle/>
                    <a:p>
                      <a:r>
                        <a:rPr lang="en-US" dirty="0" err="1" smtClean="0"/>
                        <a:t>Docline</a:t>
                      </a: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Other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31</a:t>
            </a:fld>
            <a:endParaRPr lang="en-US"/>
          </a:p>
        </p:txBody>
      </p:sp>
      <p:sp>
        <p:nvSpPr>
          <p:cNvPr id="8" name="TextBox 7"/>
          <p:cNvSpPr txBox="1"/>
          <p:nvPr/>
        </p:nvSpPr>
        <p:spPr>
          <a:xfrm>
            <a:off x="1600200" y="5181600"/>
            <a:ext cx="838200" cy="369332"/>
          </a:xfrm>
          <a:prstGeom prst="rect">
            <a:avLst/>
          </a:prstGeom>
          <a:solidFill>
            <a:srgbClr val="FFC000"/>
          </a:solidFill>
        </p:spPr>
        <p:txBody>
          <a:bodyPr wrap="square" rtlCol="0">
            <a:spAutoFit/>
          </a:bodyPr>
          <a:lstStyle/>
          <a:p>
            <a:endParaRPr lang="en-US" dirty="0"/>
          </a:p>
        </p:txBody>
      </p:sp>
      <p:sp>
        <p:nvSpPr>
          <p:cNvPr id="9" name="TextBox 8"/>
          <p:cNvSpPr txBox="1"/>
          <p:nvPr/>
        </p:nvSpPr>
        <p:spPr>
          <a:xfrm>
            <a:off x="1622809" y="5791200"/>
            <a:ext cx="815591" cy="369332"/>
          </a:xfrm>
          <a:prstGeom prst="rect">
            <a:avLst/>
          </a:prstGeom>
          <a:solidFill>
            <a:srgbClr val="00B0F0"/>
          </a:solidFill>
        </p:spPr>
        <p:txBody>
          <a:bodyPr wrap="square" rtlCol="0">
            <a:spAutoFit/>
          </a:bodyPr>
          <a:lstStyle/>
          <a:p>
            <a:endParaRPr lang="en-US" dirty="0"/>
          </a:p>
        </p:txBody>
      </p:sp>
      <p:sp>
        <p:nvSpPr>
          <p:cNvPr id="10" name="TextBox 9"/>
          <p:cNvSpPr txBox="1"/>
          <p:nvPr/>
        </p:nvSpPr>
        <p:spPr>
          <a:xfrm>
            <a:off x="2438400" y="5181600"/>
            <a:ext cx="1905000" cy="369332"/>
          </a:xfrm>
          <a:prstGeom prst="rect">
            <a:avLst/>
          </a:prstGeom>
          <a:noFill/>
        </p:spPr>
        <p:txBody>
          <a:bodyPr wrap="square" rtlCol="0">
            <a:spAutoFit/>
          </a:bodyPr>
          <a:lstStyle/>
          <a:p>
            <a:r>
              <a:rPr lang="en-US" dirty="0" smtClean="0"/>
              <a:t>= Net borrower</a:t>
            </a:r>
            <a:endParaRPr lang="en-US" dirty="0"/>
          </a:p>
        </p:txBody>
      </p:sp>
      <p:sp>
        <p:nvSpPr>
          <p:cNvPr id="11" name="TextBox 10"/>
          <p:cNvSpPr txBox="1"/>
          <p:nvPr/>
        </p:nvSpPr>
        <p:spPr>
          <a:xfrm>
            <a:off x="2466033" y="5791200"/>
            <a:ext cx="1905000" cy="369332"/>
          </a:xfrm>
          <a:prstGeom prst="rect">
            <a:avLst/>
          </a:prstGeom>
          <a:noFill/>
        </p:spPr>
        <p:txBody>
          <a:bodyPr wrap="square" rtlCol="0">
            <a:spAutoFit/>
          </a:bodyPr>
          <a:lstStyle/>
          <a:p>
            <a:r>
              <a:rPr lang="en-US" dirty="0" smtClean="0"/>
              <a:t>= Net lender</a:t>
            </a:r>
            <a:endParaRPr lang="en-US" dirty="0"/>
          </a:p>
        </p:txBody>
      </p:sp>
      <p:sp>
        <p:nvSpPr>
          <p:cNvPr id="12" name="TextBox 11"/>
          <p:cNvSpPr txBox="1"/>
          <p:nvPr/>
        </p:nvSpPr>
        <p:spPr>
          <a:xfrm>
            <a:off x="5089234" y="5222240"/>
            <a:ext cx="3292766" cy="369332"/>
          </a:xfrm>
          <a:prstGeom prst="rect">
            <a:avLst/>
          </a:prstGeom>
          <a:noFill/>
        </p:spPr>
        <p:txBody>
          <a:bodyPr wrap="square" rtlCol="0">
            <a:spAutoFit/>
          </a:bodyPr>
          <a:lstStyle/>
          <a:p>
            <a:r>
              <a:rPr lang="en-US" dirty="0" smtClean="0"/>
              <a:t>Trending up from previous year</a:t>
            </a:r>
            <a:endParaRPr lang="en-US" dirty="0"/>
          </a:p>
        </p:txBody>
      </p:sp>
      <p:sp>
        <p:nvSpPr>
          <p:cNvPr id="13" name="TextBox 12"/>
          <p:cNvSpPr txBox="1"/>
          <p:nvPr/>
        </p:nvSpPr>
        <p:spPr>
          <a:xfrm>
            <a:off x="5095932" y="5768918"/>
            <a:ext cx="3438468" cy="369332"/>
          </a:xfrm>
          <a:prstGeom prst="rect">
            <a:avLst/>
          </a:prstGeom>
          <a:noFill/>
        </p:spPr>
        <p:txBody>
          <a:bodyPr wrap="square" rtlCol="0">
            <a:spAutoFit/>
          </a:bodyPr>
          <a:lstStyle/>
          <a:p>
            <a:r>
              <a:rPr lang="en-US" dirty="0" smtClean="0"/>
              <a:t>Trending down from previous year</a:t>
            </a:r>
            <a:endParaRPr lang="en-US" dirty="0"/>
          </a:p>
        </p:txBody>
      </p:sp>
      <p:sp>
        <p:nvSpPr>
          <p:cNvPr id="14" name="Right Arrow 13"/>
          <p:cNvSpPr/>
          <p:nvPr/>
        </p:nvSpPr>
        <p:spPr>
          <a:xfrm rot="16200000">
            <a:off x="4742695" y="5239505"/>
            <a:ext cx="369332" cy="253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32681" y="5859119"/>
            <a:ext cx="389359" cy="2535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200000">
            <a:off x="4272852" y="2962954"/>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Arrow 43"/>
          <p:cNvSpPr/>
          <p:nvPr/>
        </p:nvSpPr>
        <p:spPr>
          <a:xfrm>
            <a:off x="2589596" y="2984583"/>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5871249" y="292375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5400000">
            <a:off x="7384264" y="2961197"/>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2624660" y="4366978"/>
            <a:ext cx="394683"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4246009" y="4377539"/>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5400000">
            <a:off x="5895485" y="4370252"/>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2595915" y="195477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16200000">
            <a:off x="4254026" y="1967376"/>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6200000">
            <a:off x="5871250" y="1966493"/>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5400000">
            <a:off x="7395468" y="1957670"/>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2601872" y="2411925"/>
            <a:ext cx="417471" cy="428811"/>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16200000">
            <a:off x="4268208" y="2451562"/>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16200000">
            <a:off x="5871251" y="244946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6200000">
            <a:off x="7383831" y="2447798"/>
            <a:ext cx="465509"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2589595" y="3429270"/>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6200000">
            <a:off x="4278812" y="3431171"/>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Arrow 68"/>
          <p:cNvSpPr/>
          <p:nvPr/>
        </p:nvSpPr>
        <p:spPr>
          <a:xfrm rot="5400000">
            <a:off x="5871251" y="3419684"/>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5400000">
            <a:off x="7391327" y="3429415"/>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2595915" y="3948156"/>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5400000">
            <a:off x="4265084" y="3937859"/>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5400000">
            <a:off x="5871251" y="3924466"/>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rot="16200000">
            <a:off x="7399862" y="3937683"/>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Arrow 74"/>
          <p:cNvSpPr/>
          <p:nvPr/>
        </p:nvSpPr>
        <p:spPr>
          <a:xfrm rot="5400000">
            <a:off x="7385881" y="4377539"/>
            <a:ext cx="472508" cy="472508"/>
          </a:xfrm>
          <a:prstGeom prst="rightArrow">
            <a:avLst>
              <a:gd name="adj1" fmla="val 50000"/>
              <a:gd name="adj2" fmla="val 52642"/>
            </a:avLst>
          </a:prstGeom>
          <a:solidFill>
            <a:srgbClr val="FFC00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44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Do you net lend or borrow, trend up or down?</a:t>
            </a:r>
            <a:br>
              <a:rPr lang="en-US" sz="2800" dirty="0" smtClean="0"/>
            </a:br>
            <a:r>
              <a:rPr lang="en-US" sz="2800" dirty="0" smtClean="0"/>
              <a:t>4 “newbie” institutions</a:t>
            </a: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30095544"/>
              </p:ext>
            </p:extLst>
          </p:nvPr>
        </p:nvGraphicFramePr>
        <p:xfrm>
          <a:off x="457200" y="1404130"/>
          <a:ext cx="7924800" cy="3479624"/>
        </p:xfrm>
        <a:graphic>
          <a:graphicData uri="http://schemas.openxmlformats.org/drawingml/2006/table">
            <a:tbl>
              <a:tblPr firstRow="1" bandRow="1">
                <a:tableStyleId>{5C22544A-7EE6-4342-B048-85BDC9FD1C3A}</a:tableStyleId>
              </a:tblPr>
              <a:tblGrid>
                <a:gridCol w="1584960"/>
                <a:gridCol w="1584960"/>
                <a:gridCol w="1584960"/>
                <a:gridCol w="1584960"/>
                <a:gridCol w="1584960"/>
              </a:tblGrid>
              <a:tr h="496386">
                <a:tc>
                  <a:txBody>
                    <a:bodyPr/>
                    <a:lstStyle/>
                    <a:p>
                      <a:r>
                        <a:rPr lang="en-US" dirty="0" smtClean="0"/>
                        <a:t>Venue</a:t>
                      </a:r>
                      <a:endParaRPr lang="en-US" dirty="0"/>
                    </a:p>
                  </a:txBody>
                  <a:tcPr/>
                </a:tc>
                <a:tc>
                  <a:txBody>
                    <a:bodyPr/>
                    <a:lstStyle/>
                    <a:p>
                      <a:pPr algn="ctr"/>
                      <a:r>
                        <a:rPr lang="en-US" dirty="0" smtClean="0"/>
                        <a:t>2010</a:t>
                      </a:r>
                      <a:endParaRPr lang="en-US" dirty="0"/>
                    </a:p>
                  </a:txBody>
                  <a:tcPr/>
                </a:tc>
                <a:tc>
                  <a:txBody>
                    <a:bodyPr/>
                    <a:lstStyle/>
                    <a:p>
                      <a:pPr algn="ctr"/>
                      <a:r>
                        <a:rPr lang="en-US" dirty="0" smtClean="0"/>
                        <a:t>2011</a:t>
                      </a:r>
                      <a:endParaRPr lang="en-US" dirty="0"/>
                    </a:p>
                  </a:txBody>
                  <a:tcPr/>
                </a:tc>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r>
              <a:tr h="501308">
                <a:tc>
                  <a:txBody>
                    <a:bodyPr/>
                    <a:lstStyle/>
                    <a:p>
                      <a:r>
                        <a:rPr lang="en-US" dirty="0" smtClean="0"/>
                        <a:t>Overall</a:t>
                      </a:r>
                      <a:endParaRPr lang="en-US" dirty="0"/>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BD</a:t>
                      </a:r>
                      <a:endParaRPr lang="en-US" dirty="0"/>
                    </a:p>
                  </a:txBody>
                  <a:tcPr/>
                </a:tc>
                <a:tc>
                  <a:txBody>
                    <a:bodyPr/>
                    <a:lstStyle/>
                    <a:p>
                      <a:pPr algn="ctr"/>
                      <a:r>
                        <a:rPr lang="en-US" dirty="0" smtClean="0"/>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496386">
                <a:tc>
                  <a:txBody>
                    <a:bodyPr/>
                    <a:lstStyle/>
                    <a:p>
                      <a:r>
                        <a:rPr lang="en-US" dirty="0" smtClean="0"/>
                        <a:t>OCLC</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496386">
                <a:tc>
                  <a:txBody>
                    <a:bodyPr/>
                    <a:lstStyle/>
                    <a:p>
                      <a:r>
                        <a:rPr lang="en-US" dirty="0" smtClean="0"/>
                        <a:t>Rapid</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r h="496386">
                <a:tc>
                  <a:txBody>
                    <a:bodyPr/>
                    <a:lstStyle/>
                    <a:p>
                      <a:r>
                        <a:rPr lang="en-US" dirty="0" err="1" smtClean="0"/>
                        <a:t>Docline</a:t>
                      </a: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96386">
                <a:tc>
                  <a:txBody>
                    <a:bodyPr/>
                    <a:lstStyle/>
                    <a:p>
                      <a:r>
                        <a:rPr lang="en-US" dirty="0" smtClean="0"/>
                        <a:t>Other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12"/>
          </p:nvPr>
        </p:nvSpPr>
        <p:spPr/>
        <p:txBody>
          <a:bodyPr/>
          <a:lstStyle/>
          <a:p>
            <a:fld id="{6B3AA010-7757-41E0-A212-D41514C97AA5}" type="slidenum">
              <a:rPr lang="en-US" smtClean="0"/>
              <a:pPr/>
              <a:t>32</a:t>
            </a:fld>
            <a:endParaRPr lang="en-US"/>
          </a:p>
        </p:txBody>
      </p:sp>
      <p:sp>
        <p:nvSpPr>
          <p:cNvPr id="8" name="TextBox 7"/>
          <p:cNvSpPr txBox="1"/>
          <p:nvPr/>
        </p:nvSpPr>
        <p:spPr>
          <a:xfrm>
            <a:off x="1600200" y="5181600"/>
            <a:ext cx="838200" cy="369332"/>
          </a:xfrm>
          <a:prstGeom prst="rect">
            <a:avLst/>
          </a:prstGeom>
          <a:solidFill>
            <a:srgbClr val="FFC000"/>
          </a:solidFill>
        </p:spPr>
        <p:txBody>
          <a:bodyPr wrap="square" rtlCol="0">
            <a:spAutoFit/>
          </a:bodyPr>
          <a:lstStyle/>
          <a:p>
            <a:endParaRPr lang="en-US" dirty="0"/>
          </a:p>
        </p:txBody>
      </p:sp>
      <p:sp>
        <p:nvSpPr>
          <p:cNvPr id="9" name="TextBox 8"/>
          <p:cNvSpPr txBox="1"/>
          <p:nvPr/>
        </p:nvSpPr>
        <p:spPr>
          <a:xfrm>
            <a:off x="1622809" y="5791200"/>
            <a:ext cx="815591" cy="369332"/>
          </a:xfrm>
          <a:prstGeom prst="rect">
            <a:avLst/>
          </a:prstGeom>
          <a:solidFill>
            <a:srgbClr val="00B0F0"/>
          </a:solidFill>
        </p:spPr>
        <p:txBody>
          <a:bodyPr wrap="square" rtlCol="0">
            <a:spAutoFit/>
          </a:bodyPr>
          <a:lstStyle/>
          <a:p>
            <a:endParaRPr lang="en-US" dirty="0"/>
          </a:p>
        </p:txBody>
      </p:sp>
      <p:sp>
        <p:nvSpPr>
          <p:cNvPr id="10" name="TextBox 9"/>
          <p:cNvSpPr txBox="1"/>
          <p:nvPr/>
        </p:nvSpPr>
        <p:spPr>
          <a:xfrm>
            <a:off x="2438400" y="5181600"/>
            <a:ext cx="1905000" cy="369332"/>
          </a:xfrm>
          <a:prstGeom prst="rect">
            <a:avLst/>
          </a:prstGeom>
          <a:noFill/>
        </p:spPr>
        <p:txBody>
          <a:bodyPr wrap="square" rtlCol="0">
            <a:spAutoFit/>
          </a:bodyPr>
          <a:lstStyle/>
          <a:p>
            <a:r>
              <a:rPr lang="en-US" dirty="0" smtClean="0"/>
              <a:t>= Net borrower</a:t>
            </a:r>
            <a:endParaRPr lang="en-US" dirty="0"/>
          </a:p>
        </p:txBody>
      </p:sp>
      <p:sp>
        <p:nvSpPr>
          <p:cNvPr id="11" name="TextBox 10"/>
          <p:cNvSpPr txBox="1"/>
          <p:nvPr/>
        </p:nvSpPr>
        <p:spPr>
          <a:xfrm>
            <a:off x="2466033" y="5791200"/>
            <a:ext cx="1905000" cy="369332"/>
          </a:xfrm>
          <a:prstGeom prst="rect">
            <a:avLst/>
          </a:prstGeom>
          <a:noFill/>
        </p:spPr>
        <p:txBody>
          <a:bodyPr wrap="square" rtlCol="0">
            <a:spAutoFit/>
          </a:bodyPr>
          <a:lstStyle/>
          <a:p>
            <a:r>
              <a:rPr lang="en-US" dirty="0" smtClean="0"/>
              <a:t>= Net lender</a:t>
            </a:r>
            <a:endParaRPr lang="en-US" dirty="0"/>
          </a:p>
        </p:txBody>
      </p:sp>
      <p:sp>
        <p:nvSpPr>
          <p:cNvPr id="12" name="TextBox 11"/>
          <p:cNvSpPr txBox="1"/>
          <p:nvPr/>
        </p:nvSpPr>
        <p:spPr>
          <a:xfrm>
            <a:off x="5089234" y="5222240"/>
            <a:ext cx="3292766" cy="369332"/>
          </a:xfrm>
          <a:prstGeom prst="rect">
            <a:avLst/>
          </a:prstGeom>
          <a:noFill/>
        </p:spPr>
        <p:txBody>
          <a:bodyPr wrap="square" rtlCol="0">
            <a:spAutoFit/>
          </a:bodyPr>
          <a:lstStyle/>
          <a:p>
            <a:r>
              <a:rPr lang="en-US" dirty="0" smtClean="0"/>
              <a:t>Trending up from previous year</a:t>
            </a:r>
            <a:endParaRPr lang="en-US" dirty="0"/>
          </a:p>
        </p:txBody>
      </p:sp>
      <p:sp>
        <p:nvSpPr>
          <p:cNvPr id="13" name="TextBox 12"/>
          <p:cNvSpPr txBox="1"/>
          <p:nvPr/>
        </p:nvSpPr>
        <p:spPr>
          <a:xfrm>
            <a:off x="5095932" y="5802086"/>
            <a:ext cx="3438468" cy="369332"/>
          </a:xfrm>
          <a:prstGeom prst="rect">
            <a:avLst/>
          </a:prstGeom>
          <a:noFill/>
        </p:spPr>
        <p:txBody>
          <a:bodyPr wrap="square" rtlCol="0">
            <a:spAutoFit/>
          </a:bodyPr>
          <a:lstStyle/>
          <a:p>
            <a:r>
              <a:rPr lang="en-US" dirty="0" smtClean="0"/>
              <a:t>Trending down from previous year</a:t>
            </a:r>
            <a:endParaRPr lang="en-US" dirty="0"/>
          </a:p>
        </p:txBody>
      </p:sp>
      <p:sp>
        <p:nvSpPr>
          <p:cNvPr id="14" name="Right Arrow 13"/>
          <p:cNvSpPr/>
          <p:nvPr/>
        </p:nvSpPr>
        <p:spPr>
          <a:xfrm rot="16200000">
            <a:off x="4742695" y="5239505"/>
            <a:ext cx="369332" cy="2535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4732681" y="5859119"/>
            <a:ext cx="389359" cy="2535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rot="16200000">
            <a:off x="5871249" y="292375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rot="16200000">
            <a:off x="7401618" y="2937925"/>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16200000">
            <a:off x="5856112" y="4380854"/>
            <a:ext cx="47250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2595915" y="195477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16200000">
            <a:off x="4254026" y="1967376"/>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6200000">
            <a:off x="5871250" y="1966493"/>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6200000">
            <a:off x="7395468" y="1957670"/>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rot="16200000">
            <a:off x="5871251" y="2449469"/>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rot="16200000">
            <a:off x="7383831" y="2447798"/>
            <a:ext cx="465509"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2589595" y="3429270"/>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6200000">
            <a:off x="4278812" y="3431171"/>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ight Arrow 68"/>
          <p:cNvSpPr/>
          <p:nvPr/>
        </p:nvSpPr>
        <p:spPr>
          <a:xfrm rot="5400000">
            <a:off x="5871251" y="3419684"/>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rot="5400000">
            <a:off x="7391327" y="3429415"/>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a:off x="2595915" y="3948156"/>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5400000">
            <a:off x="4265084" y="3937859"/>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rot="5400000">
            <a:off x="5871251" y="3924466"/>
            <a:ext cx="442235" cy="393762"/>
          </a:xfrm>
          <a:prstGeom prst="rightArrow">
            <a:avLst>
              <a:gd name="adj1" fmla="val 50000"/>
              <a:gd name="adj2" fmla="val 50001"/>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rot="5400000">
            <a:off x="7391327" y="3934759"/>
            <a:ext cx="442236" cy="373179"/>
          </a:xfrm>
          <a:prstGeom prst="rightArrow">
            <a:avLst/>
          </a:prstGeom>
          <a:solidFill>
            <a:srgbClr val="00B0F0"/>
          </a:solidFill>
          <a:ln>
            <a:solidFill>
              <a:srgbClr val="2178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Arrow 74"/>
          <p:cNvSpPr/>
          <p:nvPr/>
        </p:nvSpPr>
        <p:spPr>
          <a:xfrm rot="16200000">
            <a:off x="7385881" y="4377539"/>
            <a:ext cx="472508" cy="472508"/>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6200000">
            <a:off x="4228292" y="2420219"/>
            <a:ext cx="472508" cy="437074"/>
          </a:xfrm>
          <a:prstGeom prst="rightArrow">
            <a:avLst>
              <a:gd name="adj1" fmla="val 50000"/>
              <a:gd name="adj2" fmla="val 5264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2589594" y="4392843"/>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2589593" y="2936961"/>
            <a:ext cx="417471" cy="388699"/>
          </a:xfrm>
          <a:prstGeom prst="rightArrow">
            <a:avLst>
              <a:gd name="adj1" fmla="val 50000"/>
              <a:gd name="adj2" fmla="val 5313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6200000">
            <a:off x="4283913" y="4419916"/>
            <a:ext cx="425164" cy="3731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Arrow 41"/>
          <p:cNvSpPr/>
          <p:nvPr/>
        </p:nvSpPr>
        <p:spPr>
          <a:xfrm rot="16200000">
            <a:off x="4243429" y="2934428"/>
            <a:ext cx="442235" cy="393762"/>
          </a:xfrm>
          <a:prstGeom prst="rightArrow">
            <a:avLst>
              <a:gd name="adj1" fmla="val 50000"/>
              <a:gd name="adj2" fmla="val 500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471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comes next…</a:t>
            </a:r>
            <a:endParaRPr lang="en-US" dirty="0"/>
          </a:p>
        </p:txBody>
      </p:sp>
    </p:spTree>
    <p:extLst>
      <p:ext uri="{BB962C8B-B14F-4D97-AF65-F5344CB8AC3E}">
        <p14:creationId xmlns:p14="http://schemas.microsoft.com/office/powerpoint/2010/main" val="236588128"/>
      </p:ext>
    </p:extLst>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Individual profiles for all 11 institutions</a:t>
            </a:r>
          </a:p>
          <a:p>
            <a:r>
              <a:rPr lang="en-US" dirty="0" smtClean="0"/>
              <a:t>Look for cause and effect</a:t>
            </a:r>
          </a:p>
          <a:p>
            <a:r>
              <a:rPr lang="en-US" dirty="0" smtClean="0"/>
              <a:t>Seek insight into strategic thinking</a:t>
            </a:r>
          </a:p>
          <a:p>
            <a:r>
              <a:rPr lang="en-US" dirty="0" smtClean="0"/>
              <a:t>Break down </a:t>
            </a:r>
            <a:r>
              <a:rPr lang="en-US" dirty="0" err="1" smtClean="0"/>
              <a:t>returnables</a:t>
            </a:r>
            <a:r>
              <a:rPr lang="en-US" dirty="0" smtClean="0"/>
              <a:t> versus </a:t>
            </a:r>
            <a:r>
              <a:rPr lang="en-US" dirty="0" err="1" smtClean="0"/>
              <a:t>nonreturnables</a:t>
            </a:r>
            <a:endParaRPr lang="en-US" dirty="0" smtClean="0"/>
          </a:p>
          <a:p>
            <a:r>
              <a:rPr lang="en-US" dirty="0" smtClean="0"/>
              <a:t>Look at fill rates</a:t>
            </a:r>
          </a:p>
          <a:p>
            <a:r>
              <a:rPr lang="en-US" dirty="0" smtClean="0"/>
              <a:t>Track reciprocal interactions via OCLC ILL</a:t>
            </a:r>
          </a:p>
          <a:p>
            <a:r>
              <a:rPr lang="en-US" dirty="0" smtClean="0"/>
              <a:t>Report out generically</a:t>
            </a:r>
          </a:p>
          <a:p>
            <a:r>
              <a:rPr lang="en-US" dirty="0" smtClean="0"/>
              <a:t>Report to BD cohort in detail</a:t>
            </a:r>
          </a:p>
          <a:p>
            <a:r>
              <a:rPr lang="en-US" dirty="0" smtClean="0"/>
              <a:t>Repeat study with CIC (this time with POD)</a:t>
            </a:r>
          </a:p>
        </p:txBody>
      </p:sp>
      <p:sp>
        <p:nvSpPr>
          <p:cNvPr id="4" name="Date Placeholder 3"/>
          <p:cNvSpPr>
            <a:spLocks noGrp="1"/>
          </p:cNvSpPr>
          <p:nvPr>
            <p:ph type="dt" sz="half" idx="4294967295"/>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B9485077-E4D9-45BC-831F-93154EFD80DA}" type="slidenum">
              <a:rPr lang="en-US" smtClean="0"/>
              <a:pPr/>
              <a:t>34</a:t>
            </a:fld>
            <a:endParaRPr 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7056" y="235779"/>
            <a:ext cx="5079492" cy="6036083"/>
          </a:xfrm>
        </p:spPr>
      </p:pic>
      <p:sp>
        <p:nvSpPr>
          <p:cNvPr id="3" name="Title 2"/>
          <p:cNvSpPr>
            <a:spLocks noGrp="1"/>
          </p:cNvSpPr>
          <p:nvPr>
            <p:ph type="title"/>
          </p:nvPr>
        </p:nvSpPr>
        <p:spPr>
          <a:xfrm>
            <a:off x="390144" y="195072"/>
            <a:ext cx="3608832" cy="5311948"/>
          </a:xfrm>
        </p:spPr>
        <p:txBody>
          <a:bodyPr/>
          <a:lstStyle/>
          <a:p>
            <a:r>
              <a:rPr lang="en-US" sz="8000" dirty="0" smtClean="0"/>
              <a:t>Are we there Yet(i)?</a:t>
            </a:r>
            <a:endParaRPr lang="en-US" sz="8000" dirty="0"/>
          </a:p>
        </p:txBody>
      </p:sp>
      <p:sp>
        <p:nvSpPr>
          <p:cNvPr id="9" name="Chord 8"/>
          <p:cNvSpPr/>
          <p:nvPr/>
        </p:nvSpPr>
        <p:spPr>
          <a:xfrm rot="17539057">
            <a:off x="6788486" y="1999036"/>
            <a:ext cx="680757" cy="988487"/>
          </a:xfrm>
          <a:prstGeom prst="chord">
            <a:avLst>
              <a:gd name="adj1" fmla="val 2700000"/>
              <a:gd name="adj2" fmla="val 15548988"/>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Flowchart: Connector 7"/>
          <p:cNvSpPr/>
          <p:nvPr/>
        </p:nvSpPr>
        <p:spPr>
          <a:xfrm>
            <a:off x="6853548" y="2372235"/>
            <a:ext cx="550632" cy="45720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owchart: Connector 9"/>
          <p:cNvSpPr/>
          <p:nvPr/>
        </p:nvSpPr>
        <p:spPr>
          <a:xfrm>
            <a:off x="6975936" y="2493279"/>
            <a:ext cx="305856" cy="277282"/>
          </a:xfrm>
          <a:prstGeom prst="flowChartConnector">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8026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570" y="439920"/>
            <a:ext cx="3516630" cy="5916430"/>
          </a:xfrm>
          <a:prstGeom prst="rect">
            <a:avLst/>
          </a:prstGeom>
        </p:spPr>
      </p:pic>
      <p:sp>
        <p:nvSpPr>
          <p:cNvPr id="2" name="Title 1"/>
          <p:cNvSpPr>
            <a:spLocks noGrp="1"/>
          </p:cNvSpPr>
          <p:nvPr>
            <p:ph type="title"/>
          </p:nvPr>
        </p:nvSpPr>
        <p:spPr>
          <a:xfrm>
            <a:off x="-3035808" y="3108960"/>
            <a:ext cx="11494008" cy="1865376"/>
          </a:xfrm>
        </p:spPr>
        <p:txBody>
          <a:bodyPr>
            <a:normAutofit fontScale="90000"/>
          </a:bodyPr>
          <a:lstStyle/>
          <a:p>
            <a:pPr algn="ctr"/>
            <a:r>
              <a:rPr lang="en-US" sz="6600" dirty="0" smtClean="0"/>
              <a:t>Questions?</a:t>
            </a:r>
            <a:br>
              <a:rPr lang="en-US" sz="6600" dirty="0" smtClean="0"/>
            </a:br>
            <a:r>
              <a:rPr lang="en-US" sz="6600" dirty="0" smtClean="0"/>
              <a:t>Comments?</a:t>
            </a:r>
            <a:endParaRPr lang="en-US" sz="6600"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74640" y="112818"/>
            <a:ext cx="3391408" cy="830997"/>
          </a:xfrm>
        </p:spPr>
        <p:txBody>
          <a:bodyPr/>
          <a:lstStyle/>
          <a:p>
            <a:r>
              <a:rPr lang="en-US" dirty="0" smtClean="0"/>
              <a:t>Thanks for participating!</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Dennis Massie</a:t>
            </a:r>
            <a:endParaRPr lang="en-US" dirty="0"/>
          </a:p>
        </p:txBody>
      </p:sp>
      <p:sp>
        <p:nvSpPr>
          <p:cNvPr id="5" name="Text Placeholder 4"/>
          <p:cNvSpPr>
            <a:spLocks noGrp="1"/>
          </p:cNvSpPr>
          <p:nvPr>
            <p:ph type="body" sz="quarter" idx="13"/>
          </p:nvPr>
        </p:nvSpPr>
        <p:spPr/>
        <p:txBody>
          <a:bodyPr/>
          <a:lstStyle/>
          <a:p>
            <a:r>
              <a:rPr lang="en-US" dirty="0" smtClean="0"/>
              <a:t>massied@ococ.org</a:t>
            </a:r>
            <a:endParaRPr lang="en-US" dirty="0"/>
          </a:p>
        </p:txBody>
      </p:sp>
      <p:pic>
        <p:nvPicPr>
          <p:cNvPr id="7" name="Content Placeholder 6"/>
          <p:cNvPicPr>
            <a:picLocks noChangeAspect="1"/>
          </p:cNvPicPr>
          <p:nvPr/>
        </p:nvPicPr>
        <p:blipFill>
          <a:blip r:embed="rId3">
            <a:duotone>
              <a:prstClr val="black"/>
              <a:schemeClr val="tx2">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3267919" y="168697"/>
            <a:ext cx="1645457" cy="2243328"/>
          </a:xfrm>
          <a:prstGeom prst="rect">
            <a:avLst/>
          </a:prstGeom>
        </p:spPr>
      </p:pic>
    </p:spTree>
    <p:extLst>
      <p:ext uri="{BB962C8B-B14F-4D97-AF65-F5344CB8AC3E}">
        <p14:creationId xmlns:p14="http://schemas.microsoft.com/office/powerpoint/2010/main" val="211261272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587616">
            <a:off x="-1279193" y="893905"/>
            <a:ext cx="7576415" cy="5848881"/>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520" t="6102" r="6352" b="12131"/>
          <a:stretch/>
        </p:blipFill>
        <p:spPr>
          <a:xfrm rot="2433972">
            <a:off x="1478298" y="-264566"/>
            <a:ext cx="1752166" cy="1235118"/>
          </a:xfrm>
          <a:prstGeom prst="rect">
            <a:avLst/>
          </a:prstGeom>
        </p:spPr>
      </p:pic>
      <p:sp>
        <p:nvSpPr>
          <p:cNvPr id="3" name="Title 2"/>
          <p:cNvSpPr>
            <a:spLocks noGrp="1"/>
          </p:cNvSpPr>
          <p:nvPr>
            <p:ph type="title"/>
          </p:nvPr>
        </p:nvSpPr>
        <p:spPr>
          <a:xfrm>
            <a:off x="-115888" y="-487680"/>
            <a:ext cx="11430064" cy="5290679"/>
          </a:xfrm>
        </p:spPr>
        <p:txBody>
          <a:bodyPr/>
          <a:lstStyle/>
          <a:p>
            <a:r>
              <a:rPr lang="en-US" dirty="0" smtClean="0"/>
              <a:t>         Not a </a:t>
            </a:r>
            <a:r>
              <a:rPr lang="en-US" sz="11500" dirty="0" smtClean="0"/>
              <a:t>sick</a:t>
            </a:r>
            <a:r>
              <a:rPr lang="en-US" sz="16600" dirty="0" smtClean="0"/>
              <a:t>    		</a:t>
            </a:r>
            <a:r>
              <a:rPr lang="en-US" sz="11500" dirty="0" smtClean="0"/>
              <a:t>Sasquatch</a:t>
            </a:r>
            <a:endParaRPr lang="en-US" sz="3600" dirty="0"/>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9090" t="4405" r="24162"/>
          <a:stretch/>
        </p:blipFill>
        <p:spPr>
          <a:xfrm rot="16614927">
            <a:off x="3052152" y="715143"/>
            <a:ext cx="601989" cy="315325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5735" y="4008595"/>
            <a:ext cx="1500569" cy="2724437"/>
          </a:xfrm>
          <a:prstGeom prst="rect">
            <a:avLst/>
          </a:prstGeom>
        </p:spPr>
      </p:pic>
    </p:spTree>
    <p:extLst>
      <p:ext uri="{BB962C8B-B14F-4D97-AF65-F5344CB8AC3E}">
        <p14:creationId xmlns:p14="http://schemas.microsoft.com/office/powerpoint/2010/main" val="56537228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study came to be</a:t>
            </a:r>
            <a:endParaRPr lang="en-US" dirty="0"/>
          </a:p>
        </p:txBody>
      </p:sp>
    </p:spTree>
    <p:extLst>
      <p:ext uri="{BB962C8B-B14F-4D97-AF65-F5344CB8AC3E}">
        <p14:creationId xmlns:p14="http://schemas.microsoft.com/office/powerpoint/2010/main" val="179750384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20" y="101862"/>
            <a:ext cx="9094205" cy="1314450"/>
          </a:xfrm>
        </p:spPr>
        <p:txBody>
          <a:bodyPr>
            <a:normAutofit/>
          </a:bodyPr>
          <a:lstStyle/>
          <a:p>
            <a:r>
              <a:rPr lang="en-US" dirty="0" smtClean="0"/>
              <a:t>Current </a:t>
            </a:r>
            <a:r>
              <a:rPr lang="en-US" dirty="0" err="1" smtClean="0"/>
              <a:t>Interlending</a:t>
            </a:r>
            <a:r>
              <a:rPr lang="en-US" dirty="0" smtClean="0"/>
              <a:t> Landscape</a:t>
            </a:r>
            <a:endParaRPr lang="en-US" dirty="0"/>
          </a:p>
        </p:txBody>
      </p:sp>
      <p:sp>
        <p:nvSpPr>
          <p:cNvPr id="3" name="Content Placeholder 2"/>
          <p:cNvSpPr>
            <a:spLocks noGrp="1"/>
          </p:cNvSpPr>
          <p:nvPr>
            <p:ph idx="1"/>
          </p:nvPr>
        </p:nvSpPr>
        <p:spPr/>
        <p:txBody>
          <a:bodyPr/>
          <a:lstStyle/>
          <a:p>
            <a:r>
              <a:rPr lang="en-US" dirty="0" smtClean="0"/>
              <a:t>Fragmented</a:t>
            </a:r>
          </a:p>
          <a:p>
            <a:pPr lvl="1"/>
            <a:r>
              <a:rPr lang="en-US" dirty="0" smtClean="0"/>
              <a:t>Many systems in play</a:t>
            </a:r>
          </a:p>
          <a:p>
            <a:endParaRPr lang="en-US" dirty="0" smtClean="0"/>
          </a:p>
          <a:p>
            <a:r>
              <a:rPr lang="en-US" dirty="0" smtClean="0"/>
              <a:t>Opaque</a:t>
            </a:r>
          </a:p>
          <a:p>
            <a:pPr lvl="1"/>
            <a:r>
              <a:rPr lang="en-US" dirty="0" smtClean="0"/>
              <a:t>Statistics reported in gross numbers</a:t>
            </a:r>
          </a:p>
          <a:p>
            <a:endParaRPr lang="en-US" dirty="0" smtClean="0"/>
          </a:p>
          <a:p>
            <a:r>
              <a:rPr lang="en-US" dirty="0" smtClean="0"/>
              <a:t>Evolving</a:t>
            </a:r>
          </a:p>
          <a:p>
            <a:pPr lvl="1"/>
            <a:r>
              <a:rPr lang="en-US" dirty="0" smtClean="0"/>
              <a:t>New models and methods emerging</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6</a:t>
            </a:fld>
            <a:endParaRPr lang="en-US"/>
          </a:p>
        </p:txBody>
      </p:sp>
      <p:pic>
        <p:nvPicPr>
          <p:cNvPr id="5" name="Picture 4" descr="PerspectiveMirrorF8.jpg"/>
          <p:cNvPicPr>
            <a:picLocks noChangeAspect="1"/>
          </p:cNvPicPr>
          <p:nvPr/>
        </p:nvPicPr>
        <p:blipFill>
          <a:blip r:embed="rId3" cstate="print"/>
          <a:stretch>
            <a:fillRect/>
          </a:stretch>
        </p:blipFill>
        <p:spPr>
          <a:xfrm>
            <a:off x="4876801" y="1394186"/>
            <a:ext cx="3352800" cy="20578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747" y="136244"/>
            <a:ext cx="9152078" cy="1314450"/>
          </a:xfrm>
        </p:spPr>
        <p:txBody>
          <a:bodyPr/>
          <a:lstStyle/>
          <a:p>
            <a:r>
              <a:rPr lang="en-US" dirty="0" smtClean="0"/>
              <a:t>OCLC ILL statistics</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7</a:t>
            </a:fld>
            <a:endParaRPr lang="en-US"/>
          </a:p>
        </p:txBody>
      </p:sp>
      <p:graphicFrame>
        <p:nvGraphicFramePr>
          <p:cNvPr id="6" name="Table 5"/>
          <p:cNvGraphicFramePr>
            <a:graphicFrameLocks noGrp="1"/>
          </p:cNvGraphicFramePr>
          <p:nvPr/>
        </p:nvGraphicFramePr>
        <p:xfrm>
          <a:off x="457201" y="1981200"/>
          <a:ext cx="8458199" cy="1112520"/>
        </p:xfrm>
        <a:graphic>
          <a:graphicData uri="http://schemas.openxmlformats.org/drawingml/2006/table">
            <a:tbl>
              <a:tblPr firstRow="1" bandRow="1">
                <a:tableStyleId>{5C22544A-7EE6-4342-B048-85BDC9FD1C3A}</a:tableStyleId>
              </a:tblPr>
              <a:tblGrid>
                <a:gridCol w="1646433"/>
                <a:gridCol w="1325568"/>
                <a:gridCol w="1325568"/>
                <a:gridCol w="1325568"/>
                <a:gridCol w="1389380"/>
                <a:gridCol w="1445682"/>
              </a:tblGrid>
              <a:tr h="370840">
                <a:tc>
                  <a:txBody>
                    <a:bodyPr/>
                    <a:lstStyle/>
                    <a:p>
                      <a:endParaRPr lang="en-US" dirty="0">
                        <a:latin typeface="+mj-lt"/>
                      </a:endParaRPr>
                    </a:p>
                  </a:txBody>
                  <a:tcPr/>
                </a:tc>
                <a:tc>
                  <a:txBody>
                    <a:bodyPr/>
                    <a:lstStyle/>
                    <a:p>
                      <a:r>
                        <a:rPr lang="en-US" dirty="0" smtClean="0">
                          <a:latin typeface="+mj-lt"/>
                        </a:rPr>
                        <a:t>FY13</a:t>
                      </a:r>
                      <a:endParaRPr lang="en-US" dirty="0">
                        <a:latin typeface="+mj-lt"/>
                      </a:endParaRPr>
                    </a:p>
                  </a:txBody>
                  <a:tcPr/>
                </a:tc>
                <a:tc>
                  <a:txBody>
                    <a:bodyPr/>
                    <a:lstStyle/>
                    <a:p>
                      <a:r>
                        <a:rPr lang="en-US" dirty="0" smtClean="0">
                          <a:latin typeface="+mj-lt"/>
                        </a:rPr>
                        <a:t>FY12</a:t>
                      </a:r>
                      <a:endParaRPr lang="en-US" dirty="0">
                        <a:latin typeface="+mj-lt"/>
                      </a:endParaRPr>
                    </a:p>
                  </a:txBody>
                  <a:tcPr/>
                </a:tc>
                <a:tc>
                  <a:txBody>
                    <a:bodyPr/>
                    <a:lstStyle/>
                    <a:p>
                      <a:r>
                        <a:rPr lang="en-US" dirty="0" smtClean="0">
                          <a:latin typeface="+mj-lt"/>
                        </a:rPr>
                        <a:t>FY11</a:t>
                      </a:r>
                      <a:endParaRPr lang="en-US" dirty="0">
                        <a:latin typeface="+mj-lt"/>
                      </a:endParaRPr>
                    </a:p>
                  </a:txBody>
                  <a:tcPr/>
                </a:tc>
                <a:tc>
                  <a:txBody>
                    <a:bodyPr/>
                    <a:lstStyle/>
                    <a:p>
                      <a:r>
                        <a:rPr lang="en-US" dirty="0" smtClean="0">
                          <a:latin typeface="+mj-lt"/>
                        </a:rPr>
                        <a:t>FY10</a:t>
                      </a:r>
                      <a:endParaRPr lang="en-US" dirty="0">
                        <a:latin typeface="+mj-lt"/>
                      </a:endParaRPr>
                    </a:p>
                  </a:txBody>
                  <a:tcPr/>
                </a:tc>
                <a:tc>
                  <a:txBody>
                    <a:bodyPr/>
                    <a:lstStyle/>
                    <a:p>
                      <a:r>
                        <a:rPr lang="en-US" dirty="0" smtClean="0">
                          <a:latin typeface="+mj-lt"/>
                        </a:rPr>
                        <a:t>FY09</a:t>
                      </a:r>
                      <a:endParaRPr lang="en-US" dirty="0">
                        <a:latin typeface="+mj-lt"/>
                      </a:endParaRPr>
                    </a:p>
                  </a:txBody>
                  <a:tcPr/>
                </a:tc>
              </a:tr>
              <a:tr h="370840">
                <a:tc>
                  <a:txBody>
                    <a:bodyPr/>
                    <a:lstStyle/>
                    <a:p>
                      <a:r>
                        <a:rPr lang="en-US" dirty="0" smtClean="0">
                          <a:latin typeface="+mj-lt"/>
                        </a:rPr>
                        <a:t>ILL requests</a:t>
                      </a:r>
                      <a:endParaRPr lang="en-US" dirty="0">
                        <a:latin typeface="+mj-lt"/>
                      </a:endParaRPr>
                    </a:p>
                  </a:txBody>
                  <a:tcPr/>
                </a:tc>
                <a:tc>
                  <a:txBody>
                    <a:bodyPr/>
                    <a:lstStyle/>
                    <a:p>
                      <a:r>
                        <a:rPr lang="en-US" dirty="0" smtClean="0">
                          <a:latin typeface="+mj-lt"/>
                        </a:rPr>
                        <a:t>8,858,368</a:t>
                      </a:r>
                      <a:endParaRPr lang="en-US" dirty="0">
                        <a:latin typeface="+mj-lt"/>
                      </a:endParaRPr>
                    </a:p>
                  </a:txBody>
                  <a:tcPr/>
                </a:tc>
                <a:tc>
                  <a:txBody>
                    <a:bodyPr/>
                    <a:lstStyle/>
                    <a:p>
                      <a:r>
                        <a:rPr lang="en-US" dirty="0" smtClean="0">
                          <a:latin typeface="+mj-lt"/>
                        </a:rPr>
                        <a:t>9,192,189</a:t>
                      </a:r>
                      <a:endParaRPr lang="en-US" dirty="0">
                        <a:latin typeface="+mj-lt"/>
                      </a:endParaRPr>
                    </a:p>
                  </a:txBody>
                  <a:tcPr/>
                </a:tc>
                <a:tc>
                  <a:txBody>
                    <a:bodyPr/>
                    <a:lstStyle/>
                    <a:p>
                      <a:r>
                        <a:rPr lang="en-US" dirty="0" smtClean="0">
                          <a:latin typeface="+mj-lt"/>
                        </a:rPr>
                        <a:t>9,587,429</a:t>
                      </a:r>
                      <a:endParaRPr lang="en-US" dirty="0">
                        <a:latin typeface="+mj-lt"/>
                      </a:endParaRPr>
                    </a:p>
                  </a:txBody>
                  <a:tcPr/>
                </a:tc>
                <a:tc>
                  <a:txBody>
                    <a:bodyPr/>
                    <a:lstStyle/>
                    <a:p>
                      <a:r>
                        <a:rPr lang="en-US" smtClean="0">
                          <a:latin typeface="+mj-lt"/>
                        </a:rPr>
                        <a:t>10,248,942</a:t>
                      </a:r>
                      <a:endParaRPr lang="en-US">
                        <a:latin typeface="+mj-lt"/>
                      </a:endParaRPr>
                    </a:p>
                  </a:txBody>
                  <a:tcPr/>
                </a:tc>
                <a:tc>
                  <a:txBody>
                    <a:bodyPr/>
                    <a:lstStyle/>
                    <a:p>
                      <a:r>
                        <a:rPr lang="en-US" dirty="0" smtClean="0">
                          <a:latin typeface="+mj-lt"/>
                        </a:rPr>
                        <a:t>10,279,215</a:t>
                      </a:r>
                      <a:endParaRPr lang="en-US" dirty="0">
                        <a:latin typeface="+mj-lt"/>
                      </a:endParaRPr>
                    </a:p>
                  </a:txBody>
                  <a:tcPr/>
                </a:tc>
              </a:tr>
              <a:tr h="370840">
                <a:tc>
                  <a:txBody>
                    <a:bodyPr/>
                    <a:lstStyle/>
                    <a:p>
                      <a:r>
                        <a:rPr lang="en-US" dirty="0" smtClean="0">
                          <a:latin typeface="+mj-lt"/>
                        </a:rPr>
                        <a:t>Year on year</a:t>
                      </a:r>
                      <a:endParaRPr lang="en-US" dirty="0">
                        <a:latin typeface="+mj-lt"/>
                      </a:endParaRPr>
                    </a:p>
                  </a:txBody>
                  <a:tcPr/>
                </a:tc>
                <a:tc>
                  <a:txBody>
                    <a:bodyPr/>
                    <a:lstStyle/>
                    <a:p>
                      <a:pPr algn="r"/>
                      <a:r>
                        <a:rPr lang="en-US" dirty="0" smtClean="0">
                          <a:latin typeface="+mj-lt"/>
                        </a:rPr>
                        <a:t>4%</a:t>
                      </a:r>
                      <a:endParaRPr lang="en-US" dirty="0">
                        <a:latin typeface="+mj-lt"/>
                      </a:endParaRPr>
                    </a:p>
                  </a:txBody>
                  <a:tcPr/>
                </a:tc>
                <a:tc>
                  <a:txBody>
                    <a:bodyPr/>
                    <a:lstStyle/>
                    <a:p>
                      <a:pPr algn="r"/>
                      <a:r>
                        <a:rPr lang="en-US" dirty="0" smtClean="0">
                          <a:latin typeface="+mj-lt"/>
                        </a:rPr>
                        <a:t>4%</a:t>
                      </a:r>
                      <a:endParaRPr lang="en-US" dirty="0">
                        <a:latin typeface="+mj-lt"/>
                      </a:endParaRPr>
                    </a:p>
                  </a:txBody>
                  <a:tcPr/>
                </a:tc>
                <a:tc>
                  <a:txBody>
                    <a:bodyPr/>
                    <a:lstStyle/>
                    <a:p>
                      <a:pPr algn="r"/>
                      <a:r>
                        <a:rPr lang="en-US" dirty="0" smtClean="0">
                          <a:latin typeface="+mj-lt"/>
                        </a:rPr>
                        <a:t>6%</a:t>
                      </a:r>
                      <a:endParaRPr lang="en-US" dirty="0">
                        <a:latin typeface="+mj-lt"/>
                      </a:endParaRPr>
                    </a:p>
                  </a:txBody>
                  <a:tcPr/>
                </a:tc>
                <a:tc>
                  <a:txBody>
                    <a:bodyPr/>
                    <a:lstStyle/>
                    <a:p>
                      <a:pPr algn="r"/>
                      <a:r>
                        <a:rPr lang="en-US" dirty="0" smtClean="0">
                          <a:latin typeface="+mj-lt"/>
                        </a:rPr>
                        <a:t>0.29%</a:t>
                      </a:r>
                      <a:endParaRPr lang="en-US" dirty="0">
                        <a:latin typeface="+mj-lt"/>
                      </a:endParaRPr>
                    </a:p>
                  </a:txBody>
                  <a:tcPr/>
                </a:tc>
                <a:tc>
                  <a:txBody>
                    <a:bodyPr/>
                    <a:lstStyle/>
                    <a:p>
                      <a:endParaRPr lang="en-US" dirty="0">
                        <a:latin typeface="+mj-lt"/>
                      </a:endParaRPr>
                    </a:p>
                  </a:txBody>
                  <a:tcPr/>
                </a:tc>
              </a:tr>
            </a:tbl>
          </a:graphicData>
        </a:graphic>
      </p:graphicFrame>
      <p:sp>
        <p:nvSpPr>
          <p:cNvPr id="7" name="TextBox 6"/>
          <p:cNvSpPr txBox="1"/>
          <p:nvPr/>
        </p:nvSpPr>
        <p:spPr>
          <a:xfrm>
            <a:off x="381000" y="3505200"/>
            <a:ext cx="8458200" cy="2031325"/>
          </a:xfrm>
          <a:prstGeom prst="rect">
            <a:avLst/>
          </a:prstGeom>
          <a:noFill/>
        </p:spPr>
        <p:txBody>
          <a:bodyPr wrap="square" rtlCol="0">
            <a:spAutoFit/>
          </a:bodyPr>
          <a:lstStyle/>
          <a:p>
            <a:r>
              <a:rPr lang="en-US" dirty="0" smtClean="0">
                <a:latin typeface="+mj-lt"/>
              </a:rPr>
              <a:t>Between FY09 and FY13, OCLC ILL has seen a 14% reduction in total number of ILL requests.</a:t>
            </a:r>
          </a:p>
          <a:p>
            <a:endParaRPr lang="en-US" dirty="0" smtClean="0">
              <a:latin typeface="+mj-lt"/>
            </a:endParaRPr>
          </a:p>
          <a:p>
            <a:r>
              <a:rPr lang="en-US" dirty="0" smtClean="0">
                <a:latin typeface="+mj-lt"/>
              </a:rPr>
              <a:t>Anecdotal evidence tells us that US libraries are seeing an ongoing increase in their borrowing.</a:t>
            </a:r>
          </a:p>
          <a:p>
            <a:endParaRPr lang="en-US" dirty="0" smtClean="0">
              <a:latin typeface="+mj-lt"/>
            </a:endParaRPr>
          </a:p>
          <a:p>
            <a:r>
              <a:rPr lang="en-US" dirty="0" smtClean="0">
                <a:latin typeface="+mj-lt"/>
              </a:rPr>
              <a:t>OCLC wants to learn more about various trends in fulfillment.</a:t>
            </a:r>
            <a:endParaRPr lang="en-US"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The Elusive Big Picture</a:t>
            </a:r>
            <a:endParaRPr lang="en-US" dirty="0"/>
          </a:p>
        </p:txBody>
      </p:sp>
      <p:sp>
        <p:nvSpPr>
          <p:cNvPr id="3" name="Content Placeholder 2"/>
          <p:cNvSpPr>
            <a:spLocks noGrp="1"/>
          </p:cNvSpPr>
          <p:nvPr>
            <p:ph idx="1"/>
          </p:nvPr>
        </p:nvSpPr>
        <p:spPr/>
        <p:txBody>
          <a:bodyPr/>
          <a:lstStyle/>
          <a:p>
            <a:r>
              <a:rPr lang="en-US" dirty="0" smtClean="0"/>
              <a:t>Is </a:t>
            </a:r>
            <a:r>
              <a:rPr lang="en-US" dirty="0" smtClean="0">
                <a:solidFill>
                  <a:srgbClr val="0070C0"/>
                </a:solidFill>
              </a:rPr>
              <a:t>resource sharing activity </a:t>
            </a:r>
            <a:r>
              <a:rPr lang="en-US" dirty="0" smtClean="0"/>
              <a:t>across the entire library community increasing, decreasing, or staying the same?</a:t>
            </a:r>
          </a:p>
          <a:p>
            <a:r>
              <a:rPr lang="en-US" dirty="0" smtClean="0"/>
              <a:t>Are there </a:t>
            </a:r>
            <a:r>
              <a:rPr lang="en-US" dirty="0" smtClean="0">
                <a:solidFill>
                  <a:srgbClr val="0070C0"/>
                </a:solidFill>
              </a:rPr>
              <a:t>similarities</a:t>
            </a:r>
            <a:r>
              <a:rPr lang="en-US" dirty="0" smtClean="0"/>
              <a:t> among those libraries where activity is decreasing, and among those where it is increasing?</a:t>
            </a:r>
          </a:p>
          <a:p>
            <a:r>
              <a:rPr lang="en-US" dirty="0" smtClean="0"/>
              <a:t>What factors determine the selection of a </a:t>
            </a:r>
            <a:r>
              <a:rPr lang="en-US" dirty="0" smtClean="0">
                <a:solidFill>
                  <a:srgbClr val="0070C0"/>
                </a:solidFill>
              </a:rPr>
              <a:t>model or method </a:t>
            </a:r>
            <a:r>
              <a:rPr lang="en-US" dirty="0" smtClean="0"/>
              <a:t>for each borrowing request?</a:t>
            </a:r>
          </a:p>
          <a:p>
            <a:pPr>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7" y="160337"/>
            <a:ext cx="9152078" cy="1314450"/>
          </a:xfrm>
        </p:spPr>
        <p:txBody>
          <a:bodyPr>
            <a:normAutofit/>
          </a:bodyPr>
          <a:lstStyle/>
          <a:p>
            <a:endParaRPr lang="en-US" sz="3600" dirty="0"/>
          </a:p>
        </p:txBody>
      </p:sp>
      <p:sp>
        <p:nvSpPr>
          <p:cNvPr id="3" name="Content Placeholder 2"/>
          <p:cNvSpPr>
            <a:spLocks noGrp="1"/>
          </p:cNvSpPr>
          <p:nvPr>
            <p:ph idx="1"/>
          </p:nvPr>
        </p:nvSpPr>
        <p:spPr>
          <a:xfrm>
            <a:off x="457200" y="1905000"/>
            <a:ext cx="8229600" cy="4221163"/>
          </a:xfrm>
        </p:spPr>
        <p:txBody>
          <a:bodyPr/>
          <a:lstStyle/>
          <a:p>
            <a:r>
              <a:rPr lang="en-US" sz="2800" dirty="0" smtClean="0"/>
              <a:t>Made up of </a:t>
            </a:r>
            <a:r>
              <a:rPr lang="en-US" sz="2800" dirty="0" smtClean="0">
                <a:solidFill>
                  <a:srgbClr val="0070C0"/>
                </a:solidFill>
              </a:rPr>
              <a:t>11 institutions </a:t>
            </a:r>
            <a:r>
              <a:rPr lang="en-US" sz="2800" dirty="0" smtClean="0"/>
              <a:t>with active, sophisticated, innovative resource sharing operations</a:t>
            </a:r>
          </a:p>
          <a:p>
            <a:r>
              <a:rPr lang="en-US" sz="2800" dirty="0" smtClean="0"/>
              <a:t>Some long-established members, some newer members</a:t>
            </a:r>
          </a:p>
          <a:p>
            <a:r>
              <a:rPr lang="en-US" sz="2800" dirty="0" smtClean="0"/>
              <a:t>Involved in all manner of </a:t>
            </a:r>
            <a:r>
              <a:rPr lang="en-US" sz="2800" dirty="0" smtClean="0">
                <a:solidFill>
                  <a:srgbClr val="0070C0"/>
                </a:solidFill>
              </a:rPr>
              <a:t>consortial arrangements </a:t>
            </a:r>
            <a:r>
              <a:rPr lang="en-US" sz="2800" dirty="0" smtClean="0"/>
              <a:t>within and outside the group</a:t>
            </a:r>
          </a:p>
          <a:p>
            <a:r>
              <a:rPr lang="en-US" sz="2800" dirty="0" smtClean="0"/>
              <a:t>Would serve as an excellent </a:t>
            </a:r>
            <a:r>
              <a:rPr lang="en-US" sz="2800" dirty="0" smtClean="0">
                <a:solidFill>
                  <a:srgbClr val="0070C0"/>
                </a:solidFill>
              </a:rPr>
              <a:t>illustration of current trends </a:t>
            </a:r>
            <a:r>
              <a:rPr lang="en-US" sz="2800" dirty="0" smtClean="0"/>
              <a:t>in the research library community</a:t>
            </a:r>
          </a:p>
          <a:p>
            <a:pPr>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9</a:t>
            </a:fld>
            <a:endParaRPr lang="en-US"/>
          </a:p>
        </p:txBody>
      </p:sp>
      <p:pic>
        <p:nvPicPr>
          <p:cNvPr id="5" name="Picture 4" descr="BorrowDirectLogo_Chicago.jpg"/>
          <p:cNvPicPr>
            <a:picLocks noChangeAspect="1"/>
          </p:cNvPicPr>
          <p:nvPr/>
        </p:nvPicPr>
        <p:blipFill>
          <a:blip r:embed="rId3" cstate="print"/>
          <a:stretch>
            <a:fillRect/>
          </a:stretch>
        </p:blipFill>
        <p:spPr>
          <a:xfrm>
            <a:off x="2667000" y="195262"/>
            <a:ext cx="3505200" cy="1244600"/>
          </a:xfrm>
          <a:prstGeom prst="rect">
            <a:avLst/>
          </a:prstGeom>
        </p:spPr>
      </p:pic>
      <p:pic>
        <p:nvPicPr>
          <p:cNvPr id="6" name="Picture 5" descr="index.jpg"/>
          <p:cNvPicPr>
            <a:picLocks noChangeAspect="1"/>
          </p:cNvPicPr>
          <p:nvPr/>
        </p:nvPicPr>
        <p:blipFill>
          <a:blip r:embed="rId4" cstate="print"/>
          <a:stretch>
            <a:fillRect/>
          </a:stretch>
        </p:blipFill>
        <p:spPr>
          <a:xfrm>
            <a:off x="3518704" y="1000125"/>
            <a:ext cx="304800" cy="304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search-Explore-Templat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CAE64624-27FE-4555-90D9-17FF4B2A6321}"/>
    </a:ext>
  </a:extLst>
</a:theme>
</file>

<file path=ppt/theme/theme2.xml><?xml version="1.0" encoding="utf-8"?>
<a:theme xmlns:a="http://schemas.openxmlformats.org/drawingml/2006/main" name="Full Pattern">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E55B7AEF-E7C2-466F-ABFC-8DF6F192301B}"/>
    </a:ext>
  </a:extLst>
</a:theme>
</file>

<file path=ppt/theme/theme3.xml><?xml version="1.0" encoding="utf-8"?>
<a:theme xmlns:a="http://schemas.openxmlformats.org/drawingml/2006/main" name="Pattern Bottom">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2D62AEC4-BF8D-443A-B5CC-CE00FBA4D952}"/>
    </a:ext>
  </a:extLst>
</a:theme>
</file>

<file path=ppt/theme/theme4.xml><?xml version="1.0" encoding="utf-8"?>
<a:theme xmlns:a="http://schemas.openxmlformats.org/drawingml/2006/main" name="Pattern Lef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CC266171-B54B-49D0-A244-5BCFF1B795E4}"/>
    </a:ext>
  </a:extLst>
</a:theme>
</file>

<file path=ppt/theme/theme5.xml><?xml version="1.0" encoding="utf-8"?>
<a:theme xmlns:a="http://schemas.openxmlformats.org/drawingml/2006/main" name="Pattern Right">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6C775838-5299-4424-B21C-5CDD09E31CFA}"/>
    </a:ext>
  </a:extLst>
</a:theme>
</file>

<file path=ppt/theme/theme6.xml><?xml version="1.0" encoding="utf-8"?>
<a:theme xmlns:a="http://schemas.openxmlformats.org/drawingml/2006/main" name="Dark Blue">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BBDA3923-4B02-45B8-8415-6084C059E204}"/>
    </a:ext>
  </a:extLst>
</a:theme>
</file>

<file path=ppt/theme/theme7.xml><?xml version="1.0" encoding="utf-8"?>
<a:theme xmlns:a="http://schemas.openxmlformats.org/drawingml/2006/main" name="Title and Sections">
  <a:themeElements>
    <a:clrScheme name="OCLC">
      <a:dk1>
        <a:sysClr val="windowText" lastClr="000000"/>
      </a:dk1>
      <a:lt1>
        <a:sysClr val="window" lastClr="FFFFFF"/>
      </a:lt1>
      <a:dk2>
        <a:srgbClr val="1F497D"/>
      </a:dk2>
      <a:lt2>
        <a:srgbClr val="EEECE1"/>
      </a:lt2>
      <a:accent1>
        <a:srgbClr val="2178B5"/>
      </a:accent1>
      <a:accent2>
        <a:srgbClr val="A9316F"/>
      </a:accent2>
      <a:accent3>
        <a:srgbClr val="419A3C"/>
      </a:accent3>
      <a:accent4>
        <a:srgbClr val="5F4894"/>
      </a:accent4>
      <a:accent5>
        <a:srgbClr val="C4161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search-Explore-Template-2015" id="{A3F22C3C-A2C0-4495-8199-04EB0FF87880}" vid="{0E2ED4EF-3B58-41BA-8DD3-159116C8D9A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Research-Explore-Template-2015</Template>
  <TotalTime>1802</TotalTime>
  <Words>5829</Words>
  <Application>Microsoft Office PowerPoint</Application>
  <PresentationFormat>On-screen Show (4:3)</PresentationFormat>
  <Paragraphs>356</Paragraphs>
  <Slides>37</Slides>
  <Notes>37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37</vt:i4>
      </vt:variant>
    </vt:vector>
  </HeadingPairs>
  <TitlesOfParts>
    <vt:vector size="49" baseType="lpstr">
      <vt:lpstr>Arial</vt:lpstr>
      <vt:lpstr>Calibri</vt:lpstr>
      <vt:lpstr>Calibri Light</vt:lpstr>
      <vt:lpstr>Open Sans</vt:lpstr>
      <vt:lpstr>Wingdings</vt:lpstr>
      <vt:lpstr>Research-Explore-Template</vt:lpstr>
      <vt:lpstr>Full Pattern</vt:lpstr>
      <vt:lpstr>Pattern Bottom</vt:lpstr>
      <vt:lpstr>Pattern Left</vt:lpstr>
      <vt:lpstr>Pattern Right</vt:lpstr>
      <vt:lpstr>Dark Blue</vt:lpstr>
      <vt:lpstr>Title and Sections</vt:lpstr>
      <vt:lpstr>PowerPoint Presentation</vt:lpstr>
      <vt:lpstr>Today’s Stalking Itinerary</vt:lpstr>
      <vt:lpstr>What’s an “ILL Yeti” anyway?</vt:lpstr>
      <vt:lpstr>         Not a sick      Sasquatch</vt:lpstr>
      <vt:lpstr>How the study came to be</vt:lpstr>
      <vt:lpstr>Current Interlending Landscape</vt:lpstr>
      <vt:lpstr>OCLC ILL statistics</vt:lpstr>
      <vt:lpstr>The Elusive Big Picture</vt:lpstr>
      <vt:lpstr>PowerPoint Presentation</vt:lpstr>
      <vt:lpstr>Phase One:        looking at the big picture</vt:lpstr>
      <vt:lpstr>ARL ILL Stats for 11 BD Institutions Filled Requests</vt:lpstr>
      <vt:lpstr>Our ILL Stats for 11 BD Institutions Filled Requests</vt:lpstr>
      <vt:lpstr>ARL vs Our Study Why might the numbers differ? </vt:lpstr>
      <vt:lpstr>Our Borrow Direct Numbers  (99.7% agreement between borr &amp; lend)</vt:lpstr>
      <vt:lpstr>Our OCLC Numbers Filled Requests</vt:lpstr>
      <vt:lpstr>Our RapidILL Numbers Filled Requests</vt:lpstr>
      <vt:lpstr>Our Docline Numbers  Filled Requests</vt:lpstr>
      <vt:lpstr>Proportion by Sharing Venue</vt:lpstr>
      <vt:lpstr>Do you net lend or borrow, trend up or down? All 11 BD institutions</vt:lpstr>
      <vt:lpstr>BD, OCLC, and RAPID Comparison Filled Requests</vt:lpstr>
      <vt:lpstr>BD, Combined C2C, OCLC, and RAPID Comparison -- Filled Requests</vt:lpstr>
      <vt:lpstr>Current phase: going pixel</vt:lpstr>
      <vt:lpstr>Total activity by date joined</vt:lpstr>
      <vt:lpstr>Total activity by date joined</vt:lpstr>
      <vt:lpstr>Total activity by date joined</vt:lpstr>
      <vt:lpstr>ARL vs Our Study Why might the numbers differ? </vt:lpstr>
      <vt:lpstr>% ARL Numbers Reported to Us</vt:lpstr>
      <vt:lpstr>% ARL Reported, by “Era” Group</vt:lpstr>
      <vt:lpstr>Do you net lend or borrow, trend up or down? All 11 BD institutions</vt:lpstr>
      <vt:lpstr>Do you net lend or borrow, trend up or down? 3 “founding” institutions</vt:lpstr>
      <vt:lpstr>Do you net lend or borrow, trend up or down? 4 “joined in 2002” institutions</vt:lpstr>
      <vt:lpstr>Do you net lend or borrow, trend up or down? 4 “newbie” institutions</vt:lpstr>
      <vt:lpstr>What comes next…</vt:lpstr>
      <vt:lpstr>Next Steps</vt:lpstr>
      <vt:lpstr>Are we there Yet(i)?</vt:lpstr>
      <vt:lpstr>Questions? Comments?</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Glimpse of the ILL Yeti: stalking the Big, Big Picture of System-wide Collection Sharing</dc:title>
  <dc:subject>OCLC research, systemwide collection sharing</dc:subject>
  <dc:creator>Massie,Dennis</dc:creator>
  <dc:description>Presented as an OCLC Research Works in Progress Webinar, 6 May 2015</dc:description>
  <cp:lastModifiedBy>McNicol,Jeanette</cp:lastModifiedBy>
  <cp:revision>191</cp:revision>
  <cp:lastPrinted>2015-05-05T15:45:09Z</cp:lastPrinted>
  <dcterms:created xsi:type="dcterms:W3CDTF">2015-01-25T06:35:11Z</dcterms:created>
  <dcterms:modified xsi:type="dcterms:W3CDTF">2015-05-08T02:54:09Z</dcterms:modified>
</cp:coreProperties>
</file>